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9" r:id="rId4"/>
    <p:sldId id="258" r:id="rId5"/>
    <p:sldId id="262" r:id="rId6"/>
    <p:sldId id="260" r:id="rId7"/>
    <p:sldId id="263" r:id="rId8"/>
    <p:sldId id="261" r:id="rId9"/>
    <p:sldId id="264" r:id="rId10"/>
    <p:sldId id="268" r:id="rId11"/>
    <p:sldId id="267" r:id="rId12"/>
    <p:sldId id="265" r:id="rId13"/>
    <p:sldId id="266"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656" autoAdjust="0"/>
  </p:normalViewPr>
  <p:slideViewPr>
    <p:cSldViewPr>
      <p:cViewPr varScale="1">
        <p:scale>
          <a:sx n="58" d="100"/>
          <a:sy n="58" d="100"/>
        </p:scale>
        <p:origin x="166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0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521AE9-A132-4783-96FE-AB712F2F6876}" type="datetimeFigureOut">
              <a:rPr lang="en-US" smtClean="0"/>
              <a:pPr/>
              <a:t>11/21/2018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DCB526-3B1A-4C72-BF9C-D54D6E70003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DCB526-3B1A-4C72-BF9C-D54D6E70003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DCB526-3B1A-4C72-BF9C-D54D6E700032}"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DCB526-3B1A-4C72-BF9C-D54D6E700032}"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r>
              <a:rPr lang="en-NZ" dirty="0"/>
              <a:t>Assumes you all have higher existing level of</a:t>
            </a:r>
            <a:r>
              <a:rPr lang="en-NZ" baseline="0" dirty="0"/>
              <a:t> </a:t>
            </a:r>
            <a:r>
              <a:rPr lang="en-NZ" dirty="0"/>
              <a:t>understanding of rational for (</a:t>
            </a:r>
            <a:r>
              <a:rPr lang="en-NZ" b="1" dirty="0"/>
              <a:t>why</a:t>
            </a:r>
            <a:r>
              <a:rPr lang="en-NZ" dirty="0"/>
              <a:t>) and ,</a:t>
            </a:r>
            <a:r>
              <a:rPr lang="en-NZ" baseline="0" dirty="0"/>
              <a:t> skills, capacities etc for </a:t>
            </a:r>
            <a:r>
              <a:rPr lang="en-NZ" b="1" baseline="0" dirty="0"/>
              <a:t>how</a:t>
            </a:r>
            <a:r>
              <a:rPr lang="en-NZ" baseline="0" dirty="0"/>
              <a:t> crisis affected communities could be more involved in managing how aid assistance is used in emergencies. Thus </a:t>
            </a:r>
            <a:r>
              <a:rPr lang="en-NZ" b="1" baseline="0" dirty="0"/>
              <a:t>“additional”.  </a:t>
            </a:r>
            <a:endParaRPr lang="en-NZ" b="0" baseline="0" dirty="0"/>
          </a:p>
          <a:p>
            <a:pPr marL="228600" indent="-228600">
              <a:buFont typeface="+mj-lt"/>
              <a:buAutoNum type="arabicPeriod"/>
            </a:pPr>
            <a:r>
              <a:rPr lang="en-NZ" b="0" baseline="0" dirty="0"/>
              <a:t>….and the same core point we are making everywhere – we are not trying to produce a definitive  manual here as we recognise this is still work in progress.  </a:t>
            </a:r>
            <a:endParaRPr lang="en-NZ" b="1" baseline="0" dirty="0"/>
          </a:p>
          <a:p>
            <a:pPr marL="228600" indent="-228600">
              <a:buFont typeface="+mj-lt"/>
              <a:buAutoNum type="arabicPeriod"/>
            </a:pPr>
            <a:r>
              <a:rPr lang="en-NZ" b="0" baseline="0" dirty="0"/>
              <a:t>This also means we can do the </a:t>
            </a:r>
            <a:r>
              <a:rPr lang="en-NZ" b="0" baseline="0" dirty="0" err="1"/>
              <a:t>ToT</a:t>
            </a:r>
            <a:r>
              <a:rPr lang="en-NZ" b="0" baseline="0" dirty="0"/>
              <a:t> in the same time as we need when just doing a straight training – coz you guys will already know more than more and can move faster . Also all in English so no translation. So I think we can do a </a:t>
            </a:r>
            <a:r>
              <a:rPr lang="en-NZ" b="0" baseline="0" dirty="0" err="1"/>
              <a:t>ToT</a:t>
            </a:r>
            <a:r>
              <a:rPr lang="en-NZ" b="0" baseline="0" dirty="0"/>
              <a:t> for a 5.5 day training in only 5 days. Also realise that you are busy people with other commitments so trying to keep this to a reasonable 6 hours a day…? As follows..</a:t>
            </a:r>
          </a:p>
          <a:p>
            <a:pPr marL="228600" indent="-228600">
              <a:buFont typeface="+mj-lt"/>
              <a:buAutoNum type="arabicPeriod"/>
            </a:pPr>
            <a:r>
              <a:rPr lang="en-NZ" b="0" baseline="0" dirty="0"/>
              <a:t>To train others you should be confident to do facilitate it yourself - hence Objective  1 and 2 (the why, what and how) of this workshop is actually the same as for the co-design/training workshops that you will be facilitating yourselves in the future.</a:t>
            </a:r>
            <a:endParaRPr lang="en-US" b="0" dirty="0"/>
          </a:p>
        </p:txBody>
      </p:sp>
      <p:sp>
        <p:nvSpPr>
          <p:cNvPr id="4" name="Slide Number Placeholder 3"/>
          <p:cNvSpPr>
            <a:spLocks noGrp="1"/>
          </p:cNvSpPr>
          <p:nvPr>
            <p:ph type="sldNum" sz="quarter" idx="10"/>
          </p:nvPr>
        </p:nvSpPr>
        <p:spPr/>
        <p:txBody>
          <a:bodyPr/>
          <a:lstStyle/>
          <a:p>
            <a:fld id="{54DCB526-3B1A-4C72-BF9C-D54D6E70003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r>
              <a:rPr lang="en-NZ" dirty="0"/>
              <a:t>Is</a:t>
            </a:r>
            <a:r>
              <a:rPr lang="en-NZ" baseline="0" dirty="0"/>
              <a:t> this reasonable ? Start and end Earlier – or start and end later? I’m on Aotearoa time…. so I could even do ant time!</a:t>
            </a:r>
          </a:p>
          <a:p>
            <a:pPr marL="228600" indent="-228600">
              <a:buFont typeface="+mj-lt"/>
              <a:buAutoNum type="arabicPeriod"/>
            </a:pPr>
            <a:r>
              <a:rPr lang="en-NZ" baseline="0" dirty="0"/>
              <a:t>Evening sessions… if wanted?</a:t>
            </a:r>
          </a:p>
          <a:p>
            <a:pPr marL="228600" indent="-228600">
              <a:buFont typeface="+mj-lt"/>
              <a:buAutoNum type="arabicPeriod"/>
            </a:pPr>
            <a:r>
              <a:rPr lang="en-NZ" baseline="0" dirty="0"/>
              <a:t>Ok – back to the how of the </a:t>
            </a:r>
            <a:r>
              <a:rPr lang="en-NZ" baseline="0" dirty="0" err="1"/>
              <a:t>ToT</a:t>
            </a:r>
            <a:endParaRPr lang="en-US" dirty="0"/>
          </a:p>
        </p:txBody>
      </p:sp>
      <p:sp>
        <p:nvSpPr>
          <p:cNvPr id="4" name="Slide Number Placeholder 3"/>
          <p:cNvSpPr>
            <a:spLocks noGrp="1"/>
          </p:cNvSpPr>
          <p:nvPr>
            <p:ph type="sldNum" sz="quarter" idx="10"/>
          </p:nvPr>
        </p:nvSpPr>
        <p:spPr/>
        <p:txBody>
          <a:bodyPr/>
          <a:lstStyle/>
          <a:p>
            <a:fld id="{54DCB526-3B1A-4C72-BF9C-D54D6E70003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a:t>Core approach</a:t>
            </a:r>
            <a:r>
              <a:rPr lang="en-NZ" baseline="0" dirty="0"/>
              <a:t> will be to expose you to basic co-design/training workshop model that has evolved so far. This might be the best way for you to both understand the practice and its application  for </a:t>
            </a:r>
            <a:r>
              <a:rPr lang="en-NZ" baseline="0" dirty="0" err="1"/>
              <a:t>sclr</a:t>
            </a:r>
            <a:r>
              <a:rPr lang="en-NZ" baseline="0" dirty="0"/>
              <a:t> AND for you to observe how we have been delivering training workshops to date.  However, we will also have to take a little extra time on the how of co-design/training process itself. So most of the time I will be acting as a facilitator of a co-design/training workshop and you will be acting as participants of such a workshop , but perhaps 25%? Of the time I will put on my </a:t>
            </a:r>
            <a:r>
              <a:rPr lang="en-NZ" baseline="0" dirty="0" err="1"/>
              <a:t>ToT</a:t>
            </a:r>
            <a:r>
              <a:rPr lang="en-NZ" baseline="0" dirty="0"/>
              <a:t> hat and you will put on your Trainer hats and we will critique the training approach itself and see how to do better. </a:t>
            </a:r>
          </a:p>
          <a:p>
            <a:pPr marL="0" marR="0" indent="0" algn="l" defTabSz="914400" rtl="0" eaLnBrk="1" fontAlgn="auto" latinLnBrk="0" hangingPunct="1">
              <a:lnSpc>
                <a:spcPct val="100000"/>
              </a:lnSpc>
              <a:spcBef>
                <a:spcPts val="0"/>
              </a:spcBef>
              <a:spcAft>
                <a:spcPts val="0"/>
              </a:spcAft>
              <a:buClrTx/>
              <a:buSzTx/>
              <a:buFontTx/>
              <a:buNone/>
              <a:tabLst/>
              <a:defRPr/>
            </a:pPr>
            <a:endParaRPr lang="en-NZ"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NZ" baseline="0" dirty="0"/>
              <a:t>The agenda you have, the trainers ‘guide you have, the power points, the handouts – these are all what you could use to facilitate your own co-design workshop.  As we go through each module we’ll make time to review the session and the training approach used. We’ll also make sure that on day 5 we have time to look back at the whole package and critically review. </a:t>
            </a:r>
          </a:p>
          <a:p>
            <a:pPr marL="0" marR="0" indent="0" algn="l" defTabSz="914400" rtl="0" eaLnBrk="1" fontAlgn="auto" latinLnBrk="0" hangingPunct="1">
              <a:lnSpc>
                <a:spcPct val="100000"/>
              </a:lnSpc>
              <a:spcBef>
                <a:spcPts val="0"/>
              </a:spcBef>
              <a:spcAft>
                <a:spcPts val="0"/>
              </a:spcAft>
              <a:buClrTx/>
              <a:buSzTx/>
              <a:buFontTx/>
              <a:buNone/>
              <a:tabLst/>
              <a:defRPr/>
            </a:pPr>
            <a:endParaRPr lang="en-NZ"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NZ" baseline="0" dirty="0"/>
              <a:t>I was thinking of finding a </a:t>
            </a:r>
            <a:r>
              <a:rPr lang="en-NZ" baseline="0" dirty="0" err="1"/>
              <a:t>ToT</a:t>
            </a:r>
            <a:r>
              <a:rPr lang="en-NZ" baseline="0" dirty="0"/>
              <a:t> hat</a:t>
            </a:r>
            <a:endParaRPr lang="en-NZ" dirty="0"/>
          </a:p>
          <a:p>
            <a:pPr marL="0" marR="0" indent="0" algn="l" defTabSz="914400" rtl="0" eaLnBrk="1" fontAlgn="auto" latinLnBrk="0" hangingPunct="1">
              <a:lnSpc>
                <a:spcPct val="100000"/>
              </a:lnSpc>
              <a:spcBef>
                <a:spcPts val="0"/>
              </a:spcBef>
              <a:spcAft>
                <a:spcPts val="0"/>
              </a:spcAft>
              <a:buClrTx/>
              <a:buSzTx/>
              <a:buFontTx/>
              <a:buNone/>
              <a:tabLst/>
              <a:defRPr/>
            </a:pPr>
            <a:endParaRPr lang="en-NZ" b="1" dirty="0"/>
          </a:p>
          <a:p>
            <a:pPr marL="0" marR="0" indent="0" algn="l" defTabSz="914400" rtl="0" eaLnBrk="1" fontAlgn="auto" latinLnBrk="0" hangingPunct="1">
              <a:lnSpc>
                <a:spcPct val="100000"/>
              </a:lnSpc>
              <a:spcBef>
                <a:spcPts val="0"/>
              </a:spcBef>
              <a:spcAft>
                <a:spcPts val="0"/>
              </a:spcAft>
              <a:buClrTx/>
              <a:buSzTx/>
              <a:buFontTx/>
              <a:buNone/>
              <a:tabLst/>
              <a:defRPr/>
            </a:pPr>
            <a:r>
              <a:rPr lang="en-NZ" b="1" dirty="0"/>
              <a:t>So This first preamble is not in your schedule…..nor are the “time-out” sessions that we’ll do throughout the workshop. You will have a dual identity…..(show slide) </a:t>
            </a:r>
            <a:r>
              <a:rPr lang="en-NZ" b="0" dirty="0"/>
              <a:t>I</a:t>
            </a:r>
            <a:r>
              <a:rPr lang="en-NZ" b="0" baseline="0" dirty="0"/>
              <a:t> will try to manage the time to get the balance right, but there will be plenty of opportunities for you all to course-correct as we go. </a:t>
            </a:r>
          </a:p>
          <a:p>
            <a:pPr marL="0" marR="0" indent="0" algn="l" defTabSz="914400" rtl="0" eaLnBrk="1" fontAlgn="auto" latinLnBrk="0" hangingPunct="1">
              <a:lnSpc>
                <a:spcPct val="100000"/>
              </a:lnSpc>
              <a:spcBef>
                <a:spcPts val="0"/>
              </a:spcBef>
              <a:spcAft>
                <a:spcPts val="0"/>
              </a:spcAft>
              <a:buClrTx/>
              <a:buSzTx/>
              <a:buFontTx/>
              <a:buNone/>
              <a:tabLst/>
              <a:defRPr/>
            </a:pPr>
            <a:r>
              <a:rPr lang="en-NZ" b="0" baseline="0" dirty="0"/>
              <a:t>So as participants you can at any stage stop and question the start-up </a:t>
            </a:r>
            <a:r>
              <a:rPr lang="en-NZ" b="0" baseline="0" dirty="0" err="1"/>
              <a:t>sclr</a:t>
            </a:r>
            <a:r>
              <a:rPr lang="en-NZ" b="0" baseline="0" dirty="0"/>
              <a:t> practice being suggested , discuss alternatives, bring in your own new components, enrich it etc – just as participants in the workshops that you facilitate will do. This is the co-design process.</a:t>
            </a:r>
          </a:p>
          <a:p>
            <a:pPr marL="0" marR="0" indent="0" algn="l" defTabSz="914400" rtl="0" eaLnBrk="1" fontAlgn="auto" latinLnBrk="0" hangingPunct="1">
              <a:lnSpc>
                <a:spcPct val="100000"/>
              </a:lnSpc>
              <a:spcBef>
                <a:spcPts val="0"/>
              </a:spcBef>
              <a:spcAft>
                <a:spcPts val="0"/>
              </a:spcAft>
              <a:buClrTx/>
              <a:buSzTx/>
              <a:buFontTx/>
              <a:buNone/>
              <a:tabLst/>
              <a:defRPr/>
            </a:pPr>
            <a:r>
              <a:rPr lang="en-NZ" b="0" baseline="0" dirty="0"/>
              <a:t>But </a:t>
            </a:r>
            <a:r>
              <a:rPr lang="en-NZ" b="0" baseline="0" dirty="0" err="1"/>
              <a:t>iin</a:t>
            </a:r>
            <a:r>
              <a:rPr lang="en-NZ" b="0" baseline="0" dirty="0"/>
              <a:t> this workshop you can also call a trainers </a:t>
            </a:r>
          </a:p>
          <a:p>
            <a:pPr marL="0" marR="0" indent="0" algn="l" defTabSz="914400" rtl="0" eaLnBrk="1" fontAlgn="auto" latinLnBrk="0" hangingPunct="1">
              <a:lnSpc>
                <a:spcPct val="100000"/>
              </a:lnSpc>
              <a:spcBef>
                <a:spcPts val="0"/>
              </a:spcBef>
              <a:spcAft>
                <a:spcPts val="0"/>
              </a:spcAft>
              <a:buClrTx/>
              <a:buSzTx/>
              <a:buFontTx/>
              <a:buNone/>
              <a:tabLst/>
              <a:defRPr/>
            </a:pPr>
            <a:endParaRPr lang="en-NZ" b="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NZ" b="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NZ" b="0" baseline="0" dirty="0"/>
              <a:t>Which brings us to terms: Tot not very accurate…</a:t>
            </a:r>
            <a:endParaRPr lang="en-US" b="1" dirty="0"/>
          </a:p>
          <a:p>
            <a:endParaRPr lang="en-US" dirty="0"/>
          </a:p>
        </p:txBody>
      </p:sp>
      <p:sp>
        <p:nvSpPr>
          <p:cNvPr id="4" name="Slide Number Placeholder 3"/>
          <p:cNvSpPr>
            <a:spLocks noGrp="1"/>
          </p:cNvSpPr>
          <p:nvPr>
            <p:ph type="sldNum" sz="quarter" idx="10"/>
          </p:nvPr>
        </p:nvSpPr>
        <p:spPr/>
        <p:txBody>
          <a:bodyPr/>
          <a:lstStyle/>
          <a:p>
            <a:fld id="{54DCB526-3B1A-4C72-BF9C-D54D6E70003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a:t>After each module or sub-module</a:t>
            </a:r>
            <a:r>
              <a:rPr lang="en-NZ" baseline="0" dirty="0"/>
              <a:t> (session), we’ll stop to reflect</a:t>
            </a:r>
            <a:endParaRPr lang="en-US" dirty="0"/>
          </a:p>
        </p:txBody>
      </p:sp>
      <p:sp>
        <p:nvSpPr>
          <p:cNvPr id="4" name="Slide Number Placeholder 3"/>
          <p:cNvSpPr>
            <a:spLocks noGrp="1"/>
          </p:cNvSpPr>
          <p:nvPr>
            <p:ph type="sldNum" sz="quarter" idx="10"/>
          </p:nvPr>
        </p:nvSpPr>
        <p:spPr/>
        <p:txBody>
          <a:bodyPr/>
          <a:lstStyle/>
          <a:p>
            <a:fld id="{54DCB526-3B1A-4C72-BF9C-D54D6E70003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200" kern="1200" dirty="0">
                <a:solidFill>
                  <a:schemeClr val="tx1"/>
                </a:solidFill>
                <a:latin typeface="+mn-lt"/>
                <a:ea typeface="+mn-ea"/>
                <a:cs typeface="+mn-cs"/>
              </a:rPr>
              <a:t>Not really a ToT – as I am not training you and you won’t be (only) training others: you will be doing as much facilitation of co-design as we</a:t>
            </a:r>
            <a:r>
              <a:rPr lang="en-NZ" sz="1200" kern="1200" baseline="0" dirty="0">
                <a:solidFill>
                  <a:schemeClr val="tx1"/>
                </a:solidFill>
                <a:latin typeface="+mn-lt"/>
                <a:ea typeface="+mn-ea"/>
                <a:cs typeface="+mn-cs"/>
              </a:rPr>
              <a:t> are now attempting together now </a:t>
            </a:r>
            <a:endParaRPr lang="en-NZ"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NZ"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NZ" sz="1200" b="1" kern="1200" dirty="0">
                <a:solidFill>
                  <a:schemeClr val="tx1"/>
                </a:solidFill>
                <a:latin typeface="+mn-lt"/>
                <a:ea typeface="+mn-ea"/>
                <a:cs typeface="+mn-cs"/>
              </a:rPr>
              <a:t>If really urgent anyone at any time can call a: trainer’s “Time Out” to discuss the co-design/training approach being used and suggest improvements. But try to just take notes, and at the end of each session we take a trainers’ time out to discuss such issues and share ideas</a:t>
            </a:r>
            <a:endParaRPr lang="en-US" sz="1200" b="1" kern="1200" dirty="0">
              <a:solidFill>
                <a:schemeClr val="tx1"/>
              </a:solidFill>
              <a:latin typeface="+mn-lt"/>
              <a:ea typeface="+mn-ea"/>
              <a:cs typeface="+mn-cs"/>
            </a:endParaRPr>
          </a:p>
          <a:p>
            <a:endParaRPr lang="en-NZ"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Clarifying roles of </a:t>
            </a:r>
            <a:r>
              <a:rPr lang="en-GB" sz="1200" kern="1200" dirty="0" err="1">
                <a:solidFill>
                  <a:schemeClr val="tx1"/>
                </a:solidFill>
                <a:latin typeface="+mn-lt"/>
                <a:ea typeface="+mn-ea"/>
                <a:cs typeface="+mn-cs"/>
              </a:rPr>
              <a:t>ToT</a:t>
            </a:r>
            <a:r>
              <a:rPr lang="en-GB" sz="1200" kern="1200" dirty="0">
                <a:solidFill>
                  <a:schemeClr val="tx1"/>
                </a:solidFill>
                <a:latin typeface="+mn-lt"/>
                <a:ea typeface="+mn-ea"/>
                <a:cs typeface="+mn-cs"/>
              </a:rPr>
              <a:t> co-facilitators/resource persons. </a:t>
            </a:r>
            <a:r>
              <a:rPr lang="en-NZ" dirty="0"/>
              <a:t>You are all resource persons here. Amazing opportunity</a:t>
            </a:r>
            <a:r>
              <a:rPr lang="en-NZ" baseline="0" dirty="0"/>
              <a:t> to learn from each other.</a:t>
            </a:r>
          </a:p>
          <a:p>
            <a:pPr marL="0" marR="0" lvl="0" indent="0" algn="l" defTabSz="914400" rtl="0" eaLnBrk="1" fontAlgn="auto" latinLnBrk="0" hangingPunct="1">
              <a:lnSpc>
                <a:spcPct val="100000"/>
              </a:lnSpc>
              <a:spcBef>
                <a:spcPts val="0"/>
              </a:spcBef>
              <a:spcAft>
                <a:spcPts val="0"/>
              </a:spcAft>
              <a:buClrTx/>
              <a:buSzTx/>
              <a:buFontTx/>
              <a:buNone/>
              <a:tabLst/>
              <a:defRPr/>
            </a:pPr>
            <a:r>
              <a:rPr lang="en-NZ" baseline="0" dirty="0"/>
              <a:t>But I will  be relying especially on some of you:</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NZ" baseline="0" dirty="0"/>
              <a:t>Nanette – who has come all the way from Iligan, in Mindanao – long running civil wars &amp; conflict, earthquakes, typhoons, floods, environmental devastation …..and now </a:t>
            </a:r>
            <a:r>
              <a:rPr lang="en-NZ" baseline="0" dirty="0" err="1"/>
              <a:t>Marawi</a:t>
            </a:r>
            <a:endParaRPr lang="en-NZ" dirty="0"/>
          </a:p>
          <a:p>
            <a:pPr marL="228600" indent="-228600">
              <a:buFont typeface="+mj-lt"/>
              <a:buAutoNum type="arabicPeriod"/>
            </a:pPr>
            <a:r>
              <a:rPr lang="en-NZ" dirty="0" err="1"/>
              <a:t>Darare</a:t>
            </a:r>
            <a:r>
              <a:rPr lang="en-NZ" dirty="0"/>
              <a:t> from </a:t>
            </a:r>
            <a:r>
              <a:rPr lang="en-NZ" dirty="0" err="1"/>
              <a:t>Marsabit</a:t>
            </a:r>
            <a:endParaRPr lang="en-NZ" dirty="0"/>
          </a:p>
          <a:p>
            <a:pPr marL="228600" indent="-228600">
              <a:buFont typeface="+mj-lt"/>
              <a:buAutoNum type="arabicPeriod"/>
            </a:pPr>
            <a:r>
              <a:rPr lang="en-NZ" dirty="0" err="1"/>
              <a:t>Nagwa</a:t>
            </a:r>
            <a:r>
              <a:rPr lang="en-NZ" baseline="0" dirty="0"/>
              <a:t> from </a:t>
            </a:r>
            <a:r>
              <a:rPr lang="en-NZ" baseline="0" dirty="0" err="1"/>
              <a:t>Nuba</a:t>
            </a:r>
            <a:r>
              <a:rPr lang="en-NZ" baseline="0" dirty="0"/>
              <a:t>, &amp; </a:t>
            </a:r>
            <a:r>
              <a:rPr lang="en-NZ" baseline="0" dirty="0" err="1"/>
              <a:t>Abdalla</a:t>
            </a:r>
            <a:endParaRPr lang="en-NZ" baseline="0" dirty="0"/>
          </a:p>
          <a:p>
            <a:pPr marL="228600" indent="-228600">
              <a:buFont typeface="+mj-lt"/>
              <a:buAutoNum type="arabicPeriod"/>
            </a:pPr>
            <a:r>
              <a:rPr lang="en-NZ" baseline="0" dirty="0"/>
              <a:t>Mai from Palestine (absent)</a:t>
            </a:r>
          </a:p>
          <a:p>
            <a:pPr marL="228600" indent="-228600">
              <a:buFont typeface="+mj-lt"/>
              <a:buAutoNum type="arabicPeriod"/>
            </a:pPr>
            <a:endParaRPr lang="en-NZ"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NZ" dirty="0"/>
              <a:t>Definitely a Collection of wisdom and experience and humanity.</a:t>
            </a:r>
            <a:r>
              <a:rPr lang="en-NZ" baseline="0" dirty="0"/>
              <a:t> You care! Or you wouldn’t be here!</a:t>
            </a:r>
            <a:endParaRPr lang="en-NZ" dirty="0"/>
          </a:p>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54DCB526-3B1A-4C72-BF9C-D54D6E70003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baseline="0" dirty="0"/>
              <a:t>But must stress that we are not aiming to generate 1 definitive manual at the end of this workshop. We have …10? Orgs represented here – I suspect that each org would adjust this according to their org. context, ideas, existing capacities and programmes and where and when they want to introduce: …I continue to learn and change – next week in </a:t>
            </a:r>
            <a:r>
              <a:rPr lang="en-NZ" baseline="0" dirty="0" err="1"/>
              <a:t>Marsabit</a:t>
            </a:r>
            <a:r>
              <a:rPr lang="en-NZ" baseline="0" dirty="0"/>
              <a:t> may change whole chunks….</a:t>
            </a:r>
          </a:p>
          <a:p>
            <a:endParaRPr lang="en-NZ"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With these points  in mind, we are </a:t>
            </a:r>
            <a:r>
              <a:rPr lang="en-GB" sz="1200" u="sng" kern="1200" dirty="0">
                <a:solidFill>
                  <a:schemeClr val="tx1"/>
                </a:solidFill>
                <a:latin typeface="+mn-lt"/>
                <a:ea typeface="+mn-ea"/>
                <a:cs typeface="+mn-cs"/>
              </a:rPr>
              <a:t>not</a:t>
            </a:r>
            <a:r>
              <a:rPr lang="en-GB" sz="1200" kern="1200" dirty="0">
                <a:solidFill>
                  <a:schemeClr val="tx1"/>
                </a:solidFill>
                <a:latin typeface="+mn-lt"/>
                <a:ea typeface="+mn-ea"/>
                <a:cs typeface="+mn-cs"/>
              </a:rPr>
              <a:t> aiming to generate one ‘best practice’ manual by the end of this  five day </a:t>
            </a:r>
            <a:r>
              <a:rPr lang="en-GB" sz="1200" kern="1200" dirty="0" err="1">
                <a:solidFill>
                  <a:schemeClr val="tx1"/>
                </a:solidFill>
                <a:latin typeface="+mn-lt"/>
                <a:ea typeface="+mn-ea"/>
                <a:cs typeface="+mn-cs"/>
              </a:rPr>
              <a:t>ToT</a:t>
            </a:r>
            <a:r>
              <a:rPr lang="en-GB" sz="1200" kern="1200" dirty="0">
                <a:solidFill>
                  <a:schemeClr val="tx1"/>
                </a:solidFill>
                <a:latin typeface="+mn-lt"/>
                <a:ea typeface="+mn-ea"/>
                <a:cs typeface="+mn-cs"/>
              </a:rPr>
              <a:t>. What we are aiming for is that each participant would feel confident to work from the core training framework and materials provided, plus what they learn from the workshop, to develop their </a:t>
            </a:r>
            <a:r>
              <a:rPr lang="en-GB" sz="1200" i="1" kern="1200" dirty="0">
                <a:solidFill>
                  <a:schemeClr val="tx1"/>
                </a:solidFill>
                <a:latin typeface="+mn-lt"/>
                <a:ea typeface="+mn-ea"/>
                <a:cs typeface="+mn-cs"/>
              </a:rPr>
              <a:t>own</a:t>
            </a:r>
            <a:r>
              <a:rPr lang="en-GB" sz="1200" kern="1200" dirty="0">
                <a:solidFill>
                  <a:schemeClr val="tx1"/>
                </a:solidFill>
                <a:latin typeface="+mn-lt"/>
                <a:ea typeface="+mn-ea"/>
                <a:cs typeface="+mn-cs"/>
              </a:rPr>
              <a:t> guidelines that they will use to equip new teams to introduce </a:t>
            </a:r>
            <a:r>
              <a:rPr lang="en-GB" sz="1200" kern="1200" dirty="0" err="1">
                <a:solidFill>
                  <a:schemeClr val="tx1"/>
                </a:solidFill>
                <a:latin typeface="+mn-lt"/>
                <a:ea typeface="+mn-ea"/>
                <a:cs typeface="+mn-cs"/>
              </a:rPr>
              <a:t>sclr</a:t>
            </a:r>
            <a:r>
              <a:rPr lang="en-GB" sz="1200" kern="1200" dirty="0">
                <a:solidFill>
                  <a:schemeClr val="tx1"/>
                </a:solidFill>
                <a:latin typeface="+mn-lt"/>
                <a:ea typeface="+mn-ea"/>
                <a:cs typeface="+mn-cs"/>
              </a:rPr>
              <a:t> approaches in practice. While based on the same core principles and using many of the same sets of tools, each set of guidelines will have to be different if it is going to fit the operational guidelines for which it is intended. As long as we can maintain the cross-learning between practitioners this will also help to accelerate learning around what works best in different situations.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latin typeface="+mn-lt"/>
                <a:ea typeface="+mn-ea"/>
                <a:cs typeface="+mn-cs"/>
              </a:rPr>
              <a:t>Reverse engineering (</a:t>
            </a:r>
            <a:r>
              <a:rPr lang="en-GB" sz="1200" b="1" kern="1200" dirty="0" err="1">
                <a:solidFill>
                  <a:schemeClr val="tx1"/>
                </a:solidFill>
                <a:latin typeface="+mn-lt"/>
                <a:ea typeface="+mn-ea"/>
                <a:cs typeface="+mn-cs"/>
              </a:rPr>
              <a:t>insighting</a:t>
            </a:r>
            <a:r>
              <a:rPr lang="en-GB" sz="1200" b="1" kern="1200" dirty="0">
                <a:solidFill>
                  <a:schemeClr val="tx1"/>
                </a:solidFill>
                <a:latin typeface="+mn-lt"/>
                <a:ea typeface="+mn-ea"/>
                <a:cs typeface="+mn-cs"/>
              </a:rPr>
              <a:t>?)</a:t>
            </a:r>
            <a:endParaRPr lang="en-US" sz="1200" b="1"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4DCB526-3B1A-4C72-BF9C-D54D6E70003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a:t>Right so that’s the intro to the approach we’ll</a:t>
            </a:r>
            <a:r>
              <a:rPr lang="en-NZ" baseline="0" dirty="0"/>
              <a:t> take this week. All ok?</a:t>
            </a:r>
          </a:p>
          <a:p>
            <a:r>
              <a:rPr lang="en-NZ" baseline="0" dirty="0"/>
              <a:t>Ok – let us take 10 minutes now in setting the scene of what has to happen before you get to actually undertake a co-design training workshop. First thing is to be aware of the process and prep work that you would normally have done to get this stage. So let’s have a quick look at that.</a:t>
            </a:r>
            <a:endParaRPr lang="en-US" dirty="0"/>
          </a:p>
        </p:txBody>
      </p:sp>
      <p:sp>
        <p:nvSpPr>
          <p:cNvPr id="4" name="Slide Number Placeholder 3"/>
          <p:cNvSpPr>
            <a:spLocks noGrp="1"/>
          </p:cNvSpPr>
          <p:nvPr>
            <p:ph type="sldNum" sz="quarter" idx="10"/>
          </p:nvPr>
        </p:nvSpPr>
        <p:spPr/>
        <p:txBody>
          <a:bodyPr/>
          <a:lstStyle/>
          <a:p>
            <a:fld id="{54DCB526-3B1A-4C72-BF9C-D54D6E70003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We consider that the most important learning about developing and using </a:t>
            </a:r>
            <a:r>
              <a:rPr lang="en-GB" sz="1200" kern="1200" dirty="0" err="1">
                <a:solidFill>
                  <a:schemeClr val="tx1"/>
                </a:solidFill>
                <a:latin typeface="+mn-lt"/>
                <a:ea typeface="+mn-ea"/>
                <a:cs typeface="+mn-cs"/>
              </a:rPr>
              <a:t>sclr</a:t>
            </a:r>
            <a:r>
              <a:rPr lang="en-GB" sz="1200" kern="1200" dirty="0">
                <a:solidFill>
                  <a:schemeClr val="tx1"/>
                </a:solidFill>
                <a:latin typeface="+mn-lt"/>
                <a:ea typeface="+mn-ea"/>
                <a:cs typeface="+mn-cs"/>
              </a:rPr>
              <a:t> approaches will not come from the co-design/training workshops themselves, but from the subsequent pilots when teams have a go at using them in practice. Learning-by-doing knocks the spots off any workshop, however participatory and role play it is.  The overall “learning objective” of the workshop is therefore really a “mindset” objective that gives both ‘humanitarian’ and ‘development’ workers greater inclination and confidence to hand over a bit more to the  people in crises themselves. Yes, we have some tools that currently we think are relevant (e.g. PALC, micro-grants, local coordination systems) but more will surely arise as more agencies start doing more do more to identify and manage their own holistic disaster responses. </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4DCB526-3B1A-4C72-BF9C-D54D6E70003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alpha val="58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43000"/>
            <a:ext cx="7772400" cy="1470025"/>
          </a:xfrm>
        </p:spPr>
        <p:txBody>
          <a:bodyPr>
            <a:normAutofit/>
          </a:bodyPr>
          <a:lstStyle/>
          <a:p>
            <a:r>
              <a:rPr lang="en-NZ" sz="3600" dirty="0"/>
              <a:t>Preamble to the “</a:t>
            </a:r>
            <a:r>
              <a:rPr lang="en-NZ" sz="3600" dirty="0" err="1"/>
              <a:t>ToT</a:t>
            </a:r>
            <a:r>
              <a:rPr lang="en-NZ" sz="3600" dirty="0"/>
              <a:t>”? workshop</a:t>
            </a:r>
            <a:endParaRPr lang="en-US" sz="3600" dirty="0"/>
          </a:p>
        </p:txBody>
      </p:sp>
      <p:sp>
        <p:nvSpPr>
          <p:cNvPr id="3" name="Subtitle 2"/>
          <p:cNvSpPr>
            <a:spLocks noGrp="1"/>
          </p:cNvSpPr>
          <p:nvPr>
            <p:ph type="subTitle" idx="1"/>
          </p:nvPr>
        </p:nvSpPr>
        <p:spPr>
          <a:xfrm>
            <a:off x="762000" y="3886200"/>
            <a:ext cx="7620000" cy="1752600"/>
          </a:xfrm>
        </p:spPr>
        <p:txBody>
          <a:bodyPr>
            <a:normAutofit fontScale="92500" lnSpcReduction="20000"/>
          </a:bodyPr>
          <a:lstStyle/>
          <a:p>
            <a:r>
              <a:rPr lang="en-NZ" dirty="0">
                <a:solidFill>
                  <a:srgbClr val="002060"/>
                </a:solidFill>
              </a:rPr>
              <a:t>Nairobi Oct 2018</a:t>
            </a:r>
          </a:p>
          <a:p>
            <a:r>
              <a:rPr lang="en-NZ" dirty="0">
                <a:solidFill>
                  <a:srgbClr val="002060"/>
                </a:solidFill>
              </a:rPr>
              <a:t>Accelerating  the promotion, development and uptake of approaches that support community-led responses to crises</a:t>
            </a:r>
            <a:endParaRPr lang="en-US"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487362"/>
          </a:xfrm>
        </p:spPr>
        <p:txBody>
          <a:bodyPr>
            <a:normAutofit fontScale="90000"/>
          </a:bodyPr>
          <a:lstStyle/>
          <a:p>
            <a:r>
              <a:rPr lang="en-NZ" dirty="0"/>
              <a:t>Skills and experiences </a:t>
            </a:r>
            <a:endParaRPr lang="en-US" dirty="0"/>
          </a:p>
        </p:txBody>
      </p:sp>
      <p:sp>
        <p:nvSpPr>
          <p:cNvPr id="3" name="Content Placeholder 2"/>
          <p:cNvSpPr>
            <a:spLocks noGrp="1"/>
          </p:cNvSpPr>
          <p:nvPr>
            <p:ph idx="1"/>
          </p:nvPr>
        </p:nvSpPr>
        <p:spPr>
          <a:xfrm>
            <a:off x="457200" y="609600"/>
            <a:ext cx="8229600" cy="6248400"/>
          </a:xfrm>
        </p:spPr>
        <p:txBody>
          <a:bodyPr>
            <a:normAutofit fontScale="55000" lnSpcReduction="20000"/>
          </a:bodyPr>
          <a:lstStyle/>
          <a:p>
            <a:pPr marL="514350" indent="-514350">
              <a:buFont typeface="+mj-lt"/>
              <a:buAutoNum type="arabicPeriod"/>
            </a:pPr>
            <a:r>
              <a:rPr lang="en-NZ" dirty="0"/>
              <a:t>Community mobilisation, animation, facilitation</a:t>
            </a:r>
          </a:p>
          <a:p>
            <a:pPr marL="514350" indent="-514350">
              <a:buFont typeface="+mj-lt"/>
              <a:buAutoNum type="arabicPeriod"/>
            </a:pPr>
            <a:r>
              <a:rPr lang="en-NZ" dirty="0"/>
              <a:t>Needs assessment</a:t>
            </a:r>
          </a:p>
          <a:p>
            <a:pPr marL="514350" indent="-514350">
              <a:buFont typeface="+mj-lt"/>
              <a:buAutoNum type="arabicPeriod"/>
            </a:pPr>
            <a:r>
              <a:rPr lang="en-NZ" dirty="0"/>
              <a:t>Establishing/managing micro-grant funding schemes</a:t>
            </a:r>
          </a:p>
          <a:p>
            <a:pPr marL="514350" indent="-514350">
              <a:buFont typeface="+mj-lt"/>
              <a:buAutoNum type="arabicPeriod"/>
            </a:pPr>
            <a:r>
              <a:rPr lang="en-NZ" dirty="0"/>
              <a:t>Cash transfer programming </a:t>
            </a:r>
          </a:p>
          <a:p>
            <a:pPr marL="514350" indent="-514350">
              <a:buFont typeface="+mj-lt"/>
              <a:buAutoNum type="arabicPeriod"/>
            </a:pPr>
            <a:r>
              <a:rPr lang="en-NZ" dirty="0"/>
              <a:t>Livelihood recovery &amp; development</a:t>
            </a:r>
          </a:p>
          <a:p>
            <a:pPr marL="514350" indent="-514350">
              <a:buFont typeface="+mj-lt"/>
              <a:buAutoNum type="arabicPeriod"/>
            </a:pPr>
            <a:r>
              <a:rPr lang="en-NZ" dirty="0"/>
              <a:t>Psychosocial recovery</a:t>
            </a:r>
            <a:endParaRPr lang="en-US" dirty="0"/>
          </a:p>
          <a:p>
            <a:pPr marL="514350" indent="-514350">
              <a:buFont typeface="+mj-lt"/>
              <a:buAutoNum type="arabicPeriod"/>
            </a:pPr>
            <a:r>
              <a:rPr lang="en-NZ" dirty="0"/>
              <a:t>CB-DRRM</a:t>
            </a:r>
          </a:p>
          <a:p>
            <a:pPr marL="514350" indent="-514350">
              <a:buFont typeface="+mj-lt"/>
              <a:buAutoNum type="arabicPeriod"/>
            </a:pPr>
            <a:r>
              <a:rPr lang="en-NZ" dirty="0"/>
              <a:t>Conflict sensitivity, analysis &amp; peace building</a:t>
            </a:r>
          </a:p>
          <a:p>
            <a:pPr marL="514350" indent="-514350">
              <a:buFont typeface="+mj-lt"/>
              <a:buAutoNum type="arabicPeriod"/>
            </a:pPr>
            <a:r>
              <a:rPr lang="en-NZ" dirty="0"/>
              <a:t>Community based protection</a:t>
            </a:r>
          </a:p>
          <a:p>
            <a:pPr marL="514350" indent="-514350">
              <a:buFont typeface="+mj-lt"/>
              <a:buAutoNum type="arabicPeriod"/>
            </a:pPr>
            <a:r>
              <a:rPr lang="en-NZ" dirty="0"/>
              <a:t>Supporting community advocacy</a:t>
            </a:r>
          </a:p>
          <a:p>
            <a:pPr marL="514350" indent="-514350">
              <a:buFont typeface="+mj-lt"/>
              <a:buAutoNum type="arabicPeriod"/>
            </a:pPr>
            <a:r>
              <a:rPr lang="en-NZ" dirty="0"/>
              <a:t>Gender, inclusion issues</a:t>
            </a:r>
          </a:p>
          <a:p>
            <a:pPr marL="514350" indent="-514350">
              <a:buFont typeface="+mj-lt"/>
              <a:buAutoNum type="arabicPeriod"/>
            </a:pPr>
            <a:r>
              <a:rPr lang="en-NZ" dirty="0"/>
              <a:t>Skills training, adult learning</a:t>
            </a:r>
          </a:p>
          <a:p>
            <a:pPr marL="514350" indent="-514350">
              <a:buFont typeface="+mj-lt"/>
              <a:buAutoNum type="arabicPeriod"/>
            </a:pPr>
            <a:r>
              <a:rPr lang="en-NZ" dirty="0"/>
              <a:t>Mentoring, coaching,</a:t>
            </a:r>
          </a:p>
          <a:p>
            <a:pPr marL="514350" indent="-514350">
              <a:buFont typeface="+mj-lt"/>
              <a:buAutoNum type="arabicPeriod"/>
            </a:pPr>
            <a:r>
              <a:rPr lang="en-NZ" dirty="0"/>
              <a:t>Organisational development </a:t>
            </a:r>
          </a:p>
          <a:p>
            <a:pPr marL="514350" indent="-514350">
              <a:buFont typeface="+mj-lt"/>
              <a:buAutoNum type="arabicPeriod"/>
            </a:pPr>
            <a:r>
              <a:rPr lang="en-NZ" dirty="0"/>
              <a:t>Local partnerships, organisational relationships</a:t>
            </a:r>
          </a:p>
          <a:p>
            <a:pPr marL="514350" indent="-514350">
              <a:buFont typeface="+mj-lt"/>
              <a:buAutoNum type="arabicPeriod"/>
            </a:pPr>
            <a:r>
              <a:rPr lang="en-NZ" dirty="0"/>
              <a:t>Fund raising and proposal writing</a:t>
            </a:r>
          </a:p>
          <a:p>
            <a:pPr marL="514350" indent="-514350">
              <a:buFont typeface="+mj-lt"/>
              <a:buAutoNum type="arabicPeriod"/>
            </a:pPr>
            <a:r>
              <a:rPr lang="en-NZ" dirty="0"/>
              <a:t>Coordination systems (local, national  or international)</a:t>
            </a:r>
          </a:p>
          <a:p>
            <a:pPr marL="514350" indent="-514350">
              <a:buFont typeface="+mj-lt"/>
              <a:buAutoNum type="arabicPeriod"/>
            </a:pPr>
            <a:r>
              <a:rPr lang="en-NZ" dirty="0"/>
              <a:t>Longer term community-based development work</a:t>
            </a:r>
          </a:p>
          <a:p>
            <a:pPr marL="514350" indent="-514350">
              <a:buFont typeface="+mj-lt"/>
              <a:buAutoNum type="arabicPeriod"/>
            </a:pPr>
            <a:r>
              <a:rPr lang="en-NZ" dirty="0"/>
              <a:t>Working with, building capacity  of, local Government</a:t>
            </a:r>
          </a:p>
          <a:p>
            <a:pPr marL="514350" indent="-514350">
              <a:buFont typeface="+mj-lt"/>
              <a:buAutoNum type="arabicPeriod"/>
            </a:pPr>
            <a:r>
              <a:rPr lang="en-NZ" dirty="0"/>
              <a:t>Working with/along side UN agencies</a:t>
            </a:r>
          </a:p>
          <a:p>
            <a:pPr marL="514350" indent="-514350">
              <a:buFont typeface="+mj-lt"/>
              <a:buAutoNum type="arabicPeriod"/>
            </a:pPr>
            <a:r>
              <a:rPr lang="en-NZ" dirty="0"/>
              <a:t>Adaptive management, learning leadership </a:t>
            </a:r>
          </a:p>
          <a:p>
            <a:pPr marL="514350" indent="-514350">
              <a:buFont typeface="+mj-lt"/>
              <a:buAutoNum type="arabicPeriod"/>
            </a:pPr>
            <a:r>
              <a:rPr lang="en-NZ" dirty="0"/>
              <a:t>Finance management, accountability systems</a:t>
            </a:r>
          </a:p>
          <a:p>
            <a:endParaRPr lang="en-NZ" dirty="0"/>
          </a:p>
          <a:p>
            <a:endParaRPr lang="en-NZ" dirty="0"/>
          </a:p>
          <a:p>
            <a:endParaRPr lang="en-N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Module / Session reviews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pPr>
              <a:buNone/>
            </a:pPr>
            <a:r>
              <a:rPr lang="en-US" dirty="0"/>
              <a:t>1. How well did the session meet it’s learning (and mindset) objectives?</a:t>
            </a:r>
          </a:p>
          <a:p>
            <a:pPr marL="1000125" indent="-514350">
              <a:buAutoNum type="alphaLcPeriod"/>
            </a:pPr>
            <a:r>
              <a:rPr lang="en-US" dirty="0"/>
              <a:t>Successfully?   or  </a:t>
            </a:r>
          </a:p>
          <a:p>
            <a:pPr marL="1000125" indent="-514350">
              <a:buAutoNum type="alphaLcPeriod"/>
            </a:pPr>
            <a:r>
              <a:rPr lang="en-US" dirty="0"/>
              <a:t>Good enough but could be improved?   or</a:t>
            </a:r>
          </a:p>
          <a:p>
            <a:pPr marL="1000125" indent="-514350">
              <a:buAutoNum type="alphaLcPeriod"/>
            </a:pPr>
            <a:r>
              <a:rPr lang="en-US" dirty="0"/>
              <a:t>Needs to be redesigned?</a:t>
            </a:r>
          </a:p>
          <a:p>
            <a:pPr>
              <a:buNone/>
            </a:pPr>
            <a:r>
              <a:rPr lang="en-US" dirty="0"/>
              <a:t>2. What ideas do you have for making the session more effective? How would </a:t>
            </a:r>
            <a:r>
              <a:rPr lang="en-US" u="sng" dirty="0"/>
              <a:t>you</a:t>
            </a:r>
            <a:r>
              <a:rPr lang="en-US" dirty="0"/>
              <a:t> facilitate it differently?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600" dirty="0"/>
              <a:t>Mindset &amp; learning objectives of Module 0 </a:t>
            </a:r>
            <a:endParaRPr lang="en-US" sz="3600" dirty="0"/>
          </a:p>
        </p:txBody>
      </p:sp>
      <p:sp>
        <p:nvSpPr>
          <p:cNvPr id="3" name="Content Placeholder 2"/>
          <p:cNvSpPr>
            <a:spLocks noGrp="1"/>
          </p:cNvSpPr>
          <p:nvPr>
            <p:ph idx="1"/>
          </p:nvPr>
        </p:nvSpPr>
        <p:spPr>
          <a:xfrm>
            <a:off x="304800" y="1600200"/>
            <a:ext cx="8534400" cy="4525963"/>
          </a:xfrm>
        </p:spPr>
        <p:txBody>
          <a:bodyPr>
            <a:normAutofit fontScale="85000" lnSpcReduction="10000"/>
          </a:bodyPr>
          <a:lstStyle/>
          <a:p>
            <a:r>
              <a:rPr lang="en-NZ" dirty="0"/>
              <a:t>Normal workshop start: </a:t>
            </a:r>
            <a:r>
              <a:rPr lang="en-NZ" dirty="0" err="1"/>
              <a:t>objs</a:t>
            </a:r>
            <a:r>
              <a:rPr lang="en-NZ" dirty="0"/>
              <a:t>, agenda, intros,  ground rules, housekeeping etc….</a:t>
            </a:r>
            <a:r>
              <a:rPr lang="en-NZ" b="1" dirty="0"/>
              <a:t>quick as possible</a:t>
            </a:r>
          </a:p>
          <a:p>
            <a:r>
              <a:rPr lang="en-NZ" dirty="0"/>
              <a:t>Understanding of the </a:t>
            </a:r>
            <a:r>
              <a:rPr lang="en-NZ" b="1" dirty="0"/>
              <a:t>wider process </a:t>
            </a:r>
            <a:r>
              <a:rPr lang="en-NZ" dirty="0"/>
              <a:t>of kick-starting </a:t>
            </a:r>
            <a:r>
              <a:rPr lang="en-NZ" dirty="0" err="1"/>
              <a:t>sclr</a:t>
            </a:r>
            <a:r>
              <a:rPr lang="en-NZ" dirty="0"/>
              <a:t> programming,</a:t>
            </a:r>
            <a:r>
              <a:rPr lang="en-NZ" b="1" dirty="0"/>
              <a:t> </a:t>
            </a:r>
            <a:r>
              <a:rPr lang="en-NZ" dirty="0"/>
              <a:t>or which workshop is a small part</a:t>
            </a:r>
          </a:p>
          <a:p>
            <a:pPr lvl="0"/>
            <a:r>
              <a:rPr lang="en-NZ" dirty="0"/>
              <a:t>Introduce concept and mindset and rules of</a:t>
            </a:r>
            <a:r>
              <a:rPr lang="en-NZ" b="1" dirty="0"/>
              <a:t> co-design </a:t>
            </a:r>
            <a:r>
              <a:rPr lang="en-US" dirty="0"/>
              <a:t>and that </a:t>
            </a:r>
            <a:r>
              <a:rPr lang="en-US" dirty="0" err="1"/>
              <a:t>sclr</a:t>
            </a:r>
            <a:r>
              <a:rPr lang="en-US" dirty="0"/>
              <a:t> is an ‘emerging’ practice</a:t>
            </a:r>
          </a:p>
          <a:p>
            <a:r>
              <a:rPr lang="en-NZ" dirty="0"/>
              <a:t>Instil feeling of </a:t>
            </a:r>
            <a:r>
              <a:rPr lang="en-NZ" b="1" dirty="0"/>
              <a:t>opportunity/safe space  </a:t>
            </a:r>
            <a:r>
              <a:rPr lang="en-NZ" dirty="0"/>
              <a:t>to create, change the rules, do things differently, challenge norms</a:t>
            </a:r>
          </a:p>
          <a:p>
            <a:pPr lvl="0"/>
            <a:r>
              <a:rPr lang="en-US" dirty="0"/>
              <a:t>Stimulate  interest, </a:t>
            </a:r>
            <a:r>
              <a:rPr lang="en-US" b="1" dirty="0"/>
              <a:t>curiosity</a:t>
            </a:r>
            <a:r>
              <a:rPr lang="en-US" dirty="0"/>
              <a:t>, motivation </a:t>
            </a:r>
          </a:p>
          <a:p>
            <a:r>
              <a:rPr lang="en-NZ" dirty="0"/>
              <a:t>Mapping the </a:t>
            </a:r>
            <a:r>
              <a:rPr lang="en-NZ" b="1" dirty="0"/>
              <a:t>capacities</a:t>
            </a:r>
            <a:r>
              <a:rPr lang="en-NZ" dirty="0"/>
              <a:t>  in the room</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NZ" sz="3600" dirty="0"/>
              <a:t>Mindset &amp; learning objectives of Module 1</a:t>
            </a:r>
            <a:endParaRPr lang="en-US" sz="3600" dirty="0"/>
          </a:p>
        </p:txBody>
      </p:sp>
      <p:sp>
        <p:nvSpPr>
          <p:cNvPr id="3" name="Content Placeholder 2"/>
          <p:cNvSpPr>
            <a:spLocks noGrp="1"/>
          </p:cNvSpPr>
          <p:nvPr>
            <p:ph idx="1"/>
          </p:nvPr>
        </p:nvSpPr>
        <p:spPr>
          <a:xfrm>
            <a:off x="0" y="1066800"/>
            <a:ext cx="8915400" cy="5791200"/>
          </a:xfrm>
        </p:spPr>
        <p:txBody>
          <a:bodyPr>
            <a:normAutofit fontScale="77500" lnSpcReduction="20000"/>
          </a:bodyPr>
          <a:lstStyle/>
          <a:p>
            <a:pPr lvl="0">
              <a:buNone/>
            </a:pPr>
            <a:r>
              <a:rPr lang="en-NZ" dirty="0"/>
              <a:t>1. Increase awareness/understanding of: </a:t>
            </a:r>
            <a:endParaRPr lang="en-US" dirty="0"/>
          </a:p>
          <a:p>
            <a:pPr marL="719138" lvl="0" indent="-368300"/>
            <a:r>
              <a:rPr lang="en-US" dirty="0"/>
              <a:t>Drawbacks of depending only on conventional (externally-led) humanitarian response</a:t>
            </a:r>
          </a:p>
          <a:p>
            <a:pPr marL="719138" lvl="0" indent="-368300"/>
            <a:r>
              <a:rPr lang="en-US" dirty="0"/>
              <a:t>Who are most significant responders to crises</a:t>
            </a:r>
          </a:p>
          <a:p>
            <a:pPr marL="719138" lvl="0" indent="-368300"/>
            <a:r>
              <a:rPr lang="en-NZ" dirty="0"/>
              <a:t>Some core concepts, terms</a:t>
            </a:r>
            <a:endParaRPr lang="en-US" dirty="0"/>
          </a:p>
          <a:p>
            <a:pPr marL="719138" lvl="0" indent="-368300"/>
            <a:r>
              <a:rPr lang="en-NZ" dirty="0"/>
              <a:t>Aims and potential benefits and risks of </a:t>
            </a:r>
            <a:r>
              <a:rPr lang="en-NZ" dirty="0" err="1"/>
              <a:t>sclr</a:t>
            </a:r>
            <a:endParaRPr lang="en-US" dirty="0"/>
          </a:p>
          <a:p>
            <a:pPr marL="719138" lvl="0" indent="-368300"/>
            <a:r>
              <a:rPr lang="en-US" dirty="0"/>
              <a:t>Overview of emerging practice: some possible  core components of an </a:t>
            </a:r>
            <a:r>
              <a:rPr lang="en-US" dirty="0" err="1"/>
              <a:t>sclr</a:t>
            </a:r>
            <a:r>
              <a:rPr lang="en-US" dirty="0"/>
              <a:t> practice identified to date</a:t>
            </a:r>
          </a:p>
          <a:p>
            <a:pPr marL="719138" lvl="0" indent="-368300">
              <a:spcAft>
                <a:spcPts val="1200"/>
              </a:spcAft>
            </a:pPr>
            <a:r>
              <a:rPr lang="en-US" dirty="0"/>
              <a:t>Whose capacity needs developing? “Unlearning”</a:t>
            </a:r>
          </a:p>
          <a:p>
            <a:pPr lvl="0">
              <a:spcAft>
                <a:spcPts val="1200"/>
              </a:spcAft>
              <a:buNone/>
            </a:pPr>
            <a:r>
              <a:rPr lang="en-NZ" dirty="0"/>
              <a:t>2. Stimulate a real interest in being part of the process (mixture of intellectually stimulating, practical, for-real,  fun)</a:t>
            </a:r>
            <a:endParaRPr lang="en-US" dirty="0"/>
          </a:p>
          <a:p>
            <a:pPr>
              <a:spcAft>
                <a:spcPts val="1200"/>
              </a:spcAft>
              <a:buNone/>
            </a:pPr>
            <a:r>
              <a:rPr lang="en-NZ" dirty="0"/>
              <a:t>3. Accelerate getting to know each other, readiness to contribute</a:t>
            </a:r>
          </a:p>
          <a:p>
            <a:pPr>
              <a:spcAft>
                <a:spcPts val="1200"/>
              </a:spcAft>
              <a:buNone/>
            </a:pPr>
            <a:r>
              <a:rPr lang="en-NZ" dirty="0"/>
              <a:t>4. Checking on agenda, pace, capacities, direction: (demonstrating flexibility, responsiveness if needed)</a:t>
            </a:r>
          </a:p>
          <a:p>
            <a:pPr lvl="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a:bodyPr>
          <a:lstStyle/>
          <a:p>
            <a:r>
              <a:rPr lang="en-GB" sz="2800" b="1" dirty="0"/>
              <a:t>Proposed content of the Workshop</a:t>
            </a:r>
            <a:endParaRPr lang="en-GB" sz="2800" dirty="0"/>
          </a:p>
        </p:txBody>
      </p:sp>
      <p:sp>
        <p:nvSpPr>
          <p:cNvPr id="3" name="Content Placeholder 2"/>
          <p:cNvSpPr>
            <a:spLocks noGrp="1"/>
          </p:cNvSpPr>
          <p:nvPr>
            <p:ph idx="1"/>
          </p:nvPr>
        </p:nvSpPr>
        <p:spPr>
          <a:xfrm>
            <a:off x="457200" y="609600"/>
            <a:ext cx="8229600" cy="5867400"/>
          </a:xfrm>
        </p:spPr>
        <p:txBody>
          <a:bodyPr>
            <a:noAutofit/>
          </a:bodyPr>
          <a:lstStyle/>
          <a:p>
            <a:pPr>
              <a:buNone/>
            </a:pPr>
            <a:r>
              <a:rPr lang="en-GB" sz="2200" b="1" u="sng" dirty="0"/>
              <a:t>Day </a:t>
            </a:r>
            <a:r>
              <a:rPr lang="en-GB" sz="2200" b="1" dirty="0"/>
              <a:t>1	Module 0:  Getting started, co-design </a:t>
            </a:r>
          </a:p>
          <a:p>
            <a:pPr>
              <a:buNone/>
            </a:pPr>
            <a:r>
              <a:rPr lang="en-GB" sz="2200" b="1" dirty="0"/>
              <a:t>		Module 1:  Overview of </a:t>
            </a:r>
            <a:r>
              <a:rPr lang="en-GB" sz="2200" b="1" dirty="0" err="1"/>
              <a:t>sclr</a:t>
            </a:r>
            <a:r>
              <a:rPr lang="en-GB" sz="2200" b="1" dirty="0"/>
              <a:t>: rational and emerging practice</a:t>
            </a:r>
          </a:p>
          <a:p>
            <a:pPr>
              <a:spcBef>
                <a:spcPts val="1800"/>
              </a:spcBef>
              <a:buNone/>
            </a:pPr>
            <a:r>
              <a:rPr lang="en-GB" sz="2200" b="1" u="sng" dirty="0"/>
              <a:t>Day 2</a:t>
            </a:r>
            <a:r>
              <a:rPr lang="en-GB" sz="2200" b="1" dirty="0"/>
              <a:t>	Module 2:  Participatory Action Learning in crises (</a:t>
            </a:r>
            <a:r>
              <a:rPr lang="en-GB" sz="2200" b="1" dirty="0" err="1"/>
              <a:t>palc</a:t>
            </a:r>
            <a:r>
              <a:rPr lang="en-GB" sz="2200" b="1" dirty="0"/>
              <a:t>)</a:t>
            </a:r>
          </a:p>
          <a:p>
            <a:pPr>
              <a:spcBef>
                <a:spcPts val="1800"/>
              </a:spcBef>
              <a:buNone/>
            </a:pPr>
            <a:r>
              <a:rPr lang="en-GB" sz="2200" b="1" u="sng" dirty="0"/>
              <a:t>Day 3</a:t>
            </a:r>
            <a:r>
              <a:rPr lang="en-GB" sz="2200" b="1" dirty="0"/>
              <a:t>	Module 3: Emergency micro-grants</a:t>
            </a:r>
          </a:p>
          <a:p>
            <a:pPr>
              <a:spcBef>
                <a:spcPts val="1800"/>
              </a:spcBef>
              <a:buNone/>
            </a:pPr>
            <a:r>
              <a:rPr lang="en-GB" sz="2200" b="1" u="sng" dirty="0"/>
              <a:t>Day 4</a:t>
            </a:r>
            <a:r>
              <a:rPr lang="en-GB" sz="2200" b="1" dirty="0"/>
              <a:t>	Module 4: Strengthening capacity in crises</a:t>
            </a:r>
          </a:p>
          <a:p>
            <a:pPr marL="893763" indent="0">
              <a:spcBef>
                <a:spcPts val="0"/>
              </a:spcBef>
              <a:buNone/>
            </a:pPr>
            <a:r>
              <a:rPr lang="en-GB" sz="2200" b="1" dirty="0"/>
              <a:t>	</a:t>
            </a:r>
            <a:r>
              <a:rPr lang="en-GB" sz="2200" dirty="0"/>
              <a:t>inc. basic OD, psycho-social issues, community-based protection, conflict transformation, networking &amp; linking</a:t>
            </a:r>
          </a:p>
          <a:p>
            <a:pPr>
              <a:spcBef>
                <a:spcPts val="1800"/>
              </a:spcBef>
              <a:buNone/>
            </a:pPr>
            <a:r>
              <a:rPr lang="en-GB" sz="2200" b="1" u="sng" dirty="0"/>
              <a:t>Day 5</a:t>
            </a:r>
            <a:r>
              <a:rPr lang="en-GB" sz="2200" b="1" dirty="0"/>
              <a:t>	Module 5:  Addressing root causes during crises</a:t>
            </a:r>
          </a:p>
          <a:p>
            <a:pPr>
              <a:spcBef>
                <a:spcPts val="1800"/>
              </a:spcBef>
              <a:buNone/>
            </a:pPr>
            <a:r>
              <a:rPr lang="en-GB" sz="2200" b="1" dirty="0"/>
              <a:t>		Module 6: Enabling d</a:t>
            </a:r>
            <a:r>
              <a:rPr lang="en-US" sz="2200" b="1" dirty="0" err="1"/>
              <a:t>emand</a:t>
            </a:r>
            <a:r>
              <a:rPr lang="en-US" sz="2200" b="1" dirty="0"/>
              <a:t>-led coordination systems</a:t>
            </a:r>
            <a:endParaRPr lang="en-GB" sz="2200" b="1" dirty="0"/>
          </a:p>
          <a:p>
            <a:pPr>
              <a:spcBef>
                <a:spcPts val="1800"/>
              </a:spcBef>
              <a:buNone/>
            </a:pPr>
            <a:r>
              <a:rPr lang="en-US" sz="2200" b="1" dirty="0"/>
              <a:t>		Module 7: Changing institutional relationships</a:t>
            </a:r>
          </a:p>
          <a:p>
            <a:pPr>
              <a:spcBef>
                <a:spcPts val="1800"/>
              </a:spcBef>
              <a:buNone/>
            </a:pPr>
            <a:r>
              <a:rPr lang="en-US" sz="2200" b="1" u="sng" dirty="0"/>
              <a:t>Day 6</a:t>
            </a:r>
            <a:r>
              <a:rPr lang="en-US" sz="2200" b="1" dirty="0"/>
              <a:t>	Module 8: Planning the pilots, follow-up and next steps</a:t>
            </a:r>
            <a:endParaRPr lang="en-GB" sz="2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NZ" sz="3600" dirty="0"/>
              <a:t>Proposed aim of the workshop</a:t>
            </a:r>
            <a:endParaRPr lang="en-US" sz="3600" dirty="0"/>
          </a:p>
        </p:txBody>
      </p:sp>
      <p:sp>
        <p:nvSpPr>
          <p:cNvPr id="3" name="Content Placeholder 2"/>
          <p:cNvSpPr>
            <a:spLocks noGrp="1"/>
          </p:cNvSpPr>
          <p:nvPr>
            <p:ph idx="1"/>
          </p:nvPr>
        </p:nvSpPr>
        <p:spPr>
          <a:xfrm>
            <a:off x="304800" y="1219200"/>
            <a:ext cx="8610600" cy="5638800"/>
          </a:xfrm>
        </p:spPr>
        <p:txBody>
          <a:bodyPr>
            <a:noAutofit/>
          </a:bodyPr>
          <a:lstStyle/>
          <a:p>
            <a:pPr marL="0" lvl="0" indent="0">
              <a:buNone/>
            </a:pPr>
            <a:r>
              <a:rPr lang="en-GB" sz="2400" b="1" dirty="0"/>
              <a:t>To enable and equip all participants with any additional understanding, motivation, concepts, systems, networks and facilitation/training skills they need to facilitate others to develop and roll out their own </a:t>
            </a:r>
            <a:r>
              <a:rPr lang="en-GB" sz="2400" b="1" dirty="0" err="1"/>
              <a:t>sclr</a:t>
            </a:r>
            <a:r>
              <a:rPr lang="en-GB" sz="2400" b="1" dirty="0"/>
              <a:t> approaches</a:t>
            </a:r>
            <a:endParaRPr lang="en-US" sz="2400" dirty="0"/>
          </a:p>
          <a:p>
            <a:pPr>
              <a:buNone/>
            </a:pPr>
            <a:r>
              <a:rPr lang="en-GB" sz="2000" dirty="0"/>
              <a:t>Develop a strong understanding of:</a:t>
            </a:r>
            <a:endParaRPr lang="en-US" sz="2000" dirty="0"/>
          </a:p>
          <a:p>
            <a:pPr lvl="0"/>
            <a:r>
              <a:rPr lang="en-GB" sz="2400" dirty="0"/>
              <a:t>The rationale, guiding principles and core components of an emerging </a:t>
            </a:r>
            <a:r>
              <a:rPr lang="en-GB" sz="2400" dirty="0" err="1"/>
              <a:t>sclr</a:t>
            </a:r>
            <a:r>
              <a:rPr lang="en-GB" sz="2400" dirty="0"/>
              <a:t> practice</a:t>
            </a:r>
            <a:endParaRPr lang="en-US" sz="2400" dirty="0"/>
          </a:p>
          <a:p>
            <a:pPr lvl="0"/>
            <a:r>
              <a:rPr lang="en-GB" sz="2400" dirty="0"/>
              <a:t>The practical application of these core practices in crises contexts</a:t>
            </a:r>
            <a:endParaRPr lang="en-US" sz="2400" dirty="0"/>
          </a:p>
          <a:p>
            <a:pPr lvl="0"/>
            <a:r>
              <a:rPr lang="en-GB" sz="2400" dirty="0"/>
              <a:t>How to facilitate co-design/training workshops to enable others to develop and use sclr approaches as part of their emergency response</a:t>
            </a:r>
            <a:endParaRPr lang="en-US" sz="2400" dirty="0"/>
          </a:p>
          <a:p>
            <a:pPr lvl="0"/>
            <a:r>
              <a:rPr lang="en-GB" sz="2400" dirty="0"/>
              <a:t>Next steps for “cascading” and rolling out the approach</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schedule</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US" dirty="0"/>
              <a:t>1</a:t>
            </a:r>
            <a:r>
              <a:rPr lang="en-US" baseline="30000" dirty="0"/>
              <a:t>st</a:t>
            </a:r>
            <a:r>
              <a:rPr lang="en-US" dirty="0"/>
              <a:t> session: 	 	  	9.00-10.30 am</a:t>
            </a:r>
          </a:p>
          <a:p>
            <a:pPr>
              <a:buNone/>
            </a:pPr>
            <a:r>
              <a:rPr lang="en-US" sz="2400" dirty="0"/>
              <a:t> 		 tea break (20 </a:t>
            </a:r>
            <a:r>
              <a:rPr lang="en-US" sz="2400" dirty="0" err="1"/>
              <a:t>mins</a:t>
            </a:r>
            <a:r>
              <a:rPr lang="en-US" sz="2400" dirty="0"/>
              <a:t>)</a:t>
            </a:r>
          </a:p>
          <a:p>
            <a:pPr>
              <a:buNone/>
            </a:pPr>
            <a:r>
              <a:rPr lang="en-US" dirty="0"/>
              <a:t>2</a:t>
            </a:r>
            <a:r>
              <a:rPr lang="en-US" baseline="30000" dirty="0"/>
              <a:t>nd</a:t>
            </a:r>
            <a:r>
              <a:rPr lang="en-US" dirty="0"/>
              <a:t> session: 		10.50-12.30 am</a:t>
            </a:r>
          </a:p>
          <a:p>
            <a:pPr>
              <a:buNone/>
            </a:pPr>
            <a:r>
              <a:rPr lang="en-US" sz="2400" dirty="0"/>
              <a:t> 		lunch break (1 hour)</a:t>
            </a:r>
          </a:p>
          <a:p>
            <a:pPr>
              <a:buNone/>
            </a:pPr>
            <a:r>
              <a:rPr lang="en-US" sz="3500" dirty="0"/>
              <a:t>3</a:t>
            </a:r>
            <a:r>
              <a:rPr lang="en-US" sz="3500" baseline="30000" dirty="0"/>
              <a:t>rd</a:t>
            </a:r>
            <a:r>
              <a:rPr lang="en-US" sz="3500" dirty="0"/>
              <a:t>  session: 	 	1.30-3.00 pm</a:t>
            </a:r>
          </a:p>
          <a:p>
            <a:pPr>
              <a:buNone/>
            </a:pPr>
            <a:r>
              <a:rPr lang="en-US" sz="2400" dirty="0"/>
              <a:t>		 tea break (20 </a:t>
            </a:r>
            <a:r>
              <a:rPr lang="en-US" sz="2400" dirty="0" err="1"/>
              <a:t>mins</a:t>
            </a:r>
            <a:r>
              <a:rPr lang="en-US" sz="2400" dirty="0"/>
              <a:t>)</a:t>
            </a:r>
          </a:p>
          <a:p>
            <a:pPr>
              <a:buNone/>
            </a:pPr>
            <a:r>
              <a:rPr lang="en-US" dirty="0"/>
              <a:t>4</a:t>
            </a:r>
            <a:r>
              <a:rPr lang="en-US" baseline="30000" dirty="0"/>
              <a:t>th</a:t>
            </a:r>
            <a:r>
              <a:rPr lang="en-US" dirty="0"/>
              <a:t>  session: 	   	3.20-5.00 pm</a:t>
            </a:r>
          </a:p>
          <a:p>
            <a:pPr>
              <a:buNone/>
            </a:pPr>
            <a:endParaRPr lang="en-GB" sz="1900" dirty="0"/>
          </a:p>
          <a:p>
            <a:pPr>
              <a:buNone/>
            </a:pPr>
            <a:r>
              <a:rPr lang="en-GB" sz="3000" dirty="0"/>
              <a:t>morning session only on Day 6</a:t>
            </a:r>
          </a:p>
          <a:p>
            <a:pPr>
              <a:buNone/>
            </a:pPr>
            <a:r>
              <a:rPr lang="en-GB" sz="3000" dirty="0"/>
              <a:t>any informal evening sessions?</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Workshop within a workshop</a:t>
            </a:r>
            <a:endParaRPr lang="en-US" dirty="0"/>
          </a:p>
        </p:txBody>
      </p:sp>
      <p:sp>
        <p:nvSpPr>
          <p:cNvPr id="3" name="Content Placeholder 2"/>
          <p:cNvSpPr>
            <a:spLocks noGrp="1"/>
          </p:cNvSpPr>
          <p:nvPr>
            <p:ph idx="1"/>
          </p:nvPr>
        </p:nvSpPr>
        <p:spPr>
          <a:xfrm>
            <a:off x="228600" y="1600200"/>
            <a:ext cx="8686800" cy="4525963"/>
          </a:xfrm>
        </p:spPr>
        <p:txBody>
          <a:bodyPr>
            <a:normAutofit/>
          </a:bodyPr>
          <a:lstStyle/>
          <a:p>
            <a:pPr marL="0" indent="0" algn="ctr">
              <a:buNone/>
            </a:pPr>
            <a:r>
              <a:rPr lang="en-NZ" dirty="0"/>
              <a:t>You will be both:</a:t>
            </a:r>
          </a:p>
          <a:p>
            <a:pPr marL="0" indent="0">
              <a:buNone/>
            </a:pPr>
            <a:r>
              <a:rPr lang="en-NZ" b="1" dirty="0"/>
              <a:t>Participants in a co-design/training workshop to equip you to develop and apply </a:t>
            </a:r>
            <a:r>
              <a:rPr lang="en-NZ" b="1" dirty="0" err="1"/>
              <a:t>sclr</a:t>
            </a:r>
            <a:r>
              <a:rPr lang="en-NZ" b="1" dirty="0"/>
              <a:t> approaches</a:t>
            </a:r>
          </a:p>
          <a:p>
            <a:pPr marL="0" indent="0" algn="ctr">
              <a:spcAft>
                <a:spcPts val="1200"/>
              </a:spcAft>
              <a:buNone/>
            </a:pPr>
            <a:r>
              <a:rPr lang="en-NZ" dirty="0"/>
              <a:t>And…</a:t>
            </a:r>
          </a:p>
          <a:p>
            <a:pPr marL="0" indent="0">
              <a:buNone/>
            </a:pPr>
            <a:r>
              <a:rPr lang="en-NZ" b="1" dirty="0"/>
              <a:t>Trainers in a </a:t>
            </a:r>
            <a:r>
              <a:rPr lang="en-NZ" b="1" dirty="0" err="1"/>
              <a:t>ToT</a:t>
            </a:r>
            <a:r>
              <a:rPr lang="en-NZ" b="1" dirty="0"/>
              <a:t> workshop thinking through how to run your own co-design/training workshops to enable others to use </a:t>
            </a:r>
            <a:r>
              <a:rPr lang="en-NZ" b="1" dirty="0" err="1"/>
              <a:t>sclr</a:t>
            </a:r>
            <a:r>
              <a:rPr lang="en-NZ" b="1" dirty="0"/>
              <a:t> approaches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dirty="0"/>
          </a:p>
        </p:txBody>
      </p:sp>
      <p:sp>
        <p:nvSpPr>
          <p:cNvPr id="3" name="Content Placeholder 2"/>
          <p:cNvSpPr>
            <a:spLocks noGrp="1"/>
          </p:cNvSpPr>
          <p:nvPr>
            <p:ph idx="1"/>
          </p:nvPr>
        </p:nvSpPr>
        <p:spPr/>
        <p:txBody>
          <a:bodyPr/>
          <a:lstStyle/>
          <a:p>
            <a:pPr algn="ctr">
              <a:buNone/>
            </a:pPr>
            <a:r>
              <a:rPr lang="en-NZ" sz="6600" dirty="0"/>
              <a:t>trainers’ “Time Out” </a:t>
            </a:r>
          </a:p>
          <a:p>
            <a:pPr algn="ctr">
              <a:buNone/>
            </a:pPr>
            <a:endParaRPr lang="en-NZ" sz="4400" dirty="0"/>
          </a:p>
          <a:p>
            <a:pPr marL="0" indent="0">
              <a:buNone/>
            </a:pPr>
            <a:r>
              <a:rPr lang="en-NZ" dirty="0"/>
              <a:t>to discuss the co-design/training approach being used and suggest improvements.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Is this </a:t>
            </a:r>
            <a:r>
              <a:rPr lang="en-NZ" dirty="0" err="1"/>
              <a:t>ToT</a:t>
            </a:r>
            <a:r>
              <a:rPr lang="en-NZ" dirty="0"/>
              <a:t> or …</a:t>
            </a:r>
            <a:endParaRPr lang="en-US" dirty="0"/>
          </a:p>
        </p:txBody>
      </p:sp>
      <p:sp>
        <p:nvSpPr>
          <p:cNvPr id="3" name="Content Placeholder 2"/>
          <p:cNvSpPr>
            <a:spLocks noGrp="1"/>
          </p:cNvSpPr>
          <p:nvPr>
            <p:ph idx="1"/>
          </p:nvPr>
        </p:nvSpPr>
        <p:spPr/>
        <p:txBody>
          <a:bodyPr>
            <a:normAutofit/>
          </a:bodyPr>
          <a:lstStyle/>
          <a:p>
            <a:pPr>
              <a:buNone/>
            </a:pPr>
            <a:r>
              <a:rPr lang="en-NZ" dirty="0"/>
              <a:t>….Enabling of Facilitators?</a:t>
            </a:r>
          </a:p>
          <a:p>
            <a:pPr>
              <a:buNone/>
            </a:pPr>
            <a:r>
              <a:rPr lang="en-NZ" dirty="0"/>
              <a:t>….Preparation of promoters?</a:t>
            </a:r>
          </a:p>
          <a:p>
            <a:pPr>
              <a:buNone/>
            </a:pPr>
            <a:r>
              <a:rPr lang="en-NZ" dirty="0"/>
              <a:t>…..Activation of </a:t>
            </a:r>
            <a:r>
              <a:rPr lang="en-NZ" dirty="0" err="1"/>
              <a:t>catalyzers</a:t>
            </a:r>
            <a:r>
              <a:rPr lang="en-NZ" dirty="0"/>
              <a:t>? </a:t>
            </a:r>
          </a:p>
          <a:p>
            <a:pPr>
              <a:buNone/>
            </a:pPr>
            <a:endParaRPr lang="en-NZ" dirty="0"/>
          </a:p>
          <a:p>
            <a:pPr>
              <a:buNone/>
            </a:pPr>
            <a:endParaRPr lang="en-NZ" dirty="0"/>
          </a:p>
          <a:p>
            <a:pPr>
              <a:buNone/>
            </a:pPr>
            <a:endParaRPr lang="en-NZ" dirty="0"/>
          </a:p>
          <a:p>
            <a:pPr>
              <a:buNone/>
            </a:pPr>
            <a:endParaRPr lang="en-NZ" dirty="0"/>
          </a:p>
          <a:p>
            <a:pPr>
              <a:buNone/>
            </a:pPr>
            <a:endParaRPr lang="en-NZ" dirty="0"/>
          </a:p>
          <a:p>
            <a:pPr>
              <a:buNone/>
            </a:pPr>
            <a:endParaRPr lang="en-NZ" dirty="0"/>
          </a:p>
          <a:p>
            <a:pPr>
              <a:buNone/>
            </a:pPr>
            <a:endParaRPr lang="en-NZ"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endParaRPr lang="en-NZ" dirty="0"/>
          </a:p>
          <a:p>
            <a:pPr marL="0" indent="0">
              <a:buNone/>
            </a:pPr>
            <a:endParaRPr lang="en-NZ" dirty="0"/>
          </a:p>
          <a:p>
            <a:pPr marL="0" indent="0">
              <a:buNone/>
            </a:pPr>
            <a:endParaRPr lang="en-NZ" dirty="0"/>
          </a:p>
          <a:p>
            <a:pPr marL="0" indent="0">
              <a:buNone/>
            </a:pPr>
            <a:endParaRPr lang="en-NZ" dirty="0"/>
          </a:p>
          <a:p>
            <a:pPr marL="0" indent="0">
              <a:buNone/>
            </a:pPr>
            <a:endParaRPr lang="en-NZ" dirty="0"/>
          </a:p>
          <a:p>
            <a:pPr marL="0" indent="0">
              <a:buNone/>
            </a:pPr>
            <a:endParaRPr lang="en-NZ" dirty="0"/>
          </a:p>
          <a:p>
            <a:pPr marL="0" indent="0">
              <a:buNone/>
            </a:pPr>
            <a:endParaRPr lang="en-NZ" dirty="0"/>
          </a:p>
          <a:p>
            <a:pPr marL="0" indent="0">
              <a:buNone/>
            </a:pPr>
            <a:endParaRPr lang="en-NZ" dirty="0"/>
          </a:p>
          <a:p>
            <a:pPr marL="0" indent="0">
              <a:buNone/>
            </a:pPr>
            <a:endParaRPr lang="en-NZ" dirty="0"/>
          </a:p>
          <a:p>
            <a:pPr marL="0" indent="0">
              <a:buNone/>
            </a:pPr>
            <a:endParaRPr lang="en-US" dirty="0"/>
          </a:p>
        </p:txBody>
      </p:sp>
      <p:cxnSp>
        <p:nvCxnSpPr>
          <p:cNvPr id="8" name="Straight Arrow Connector 7"/>
          <p:cNvCxnSpPr/>
          <p:nvPr/>
        </p:nvCxnSpPr>
        <p:spPr>
          <a:xfrm rot="5400000" flipH="1" flipV="1">
            <a:off x="4267994" y="22852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85800" y="1066800"/>
            <a:ext cx="8001000" cy="923330"/>
          </a:xfrm>
          <a:prstGeom prst="rect">
            <a:avLst/>
          </a:prstGeom>
          <a:noFill/>
          <a:ln>
            <a:solidFill>
              <a:schemeClr val="bg1"/>
            </a:solidFill>
          </a:ln>
        </p:spPr>
        <p:txBody>
          <a:bodyPr wrap="square" rtlCol="0">
            <a:spAutoFit/>
          </a:bodyPr>
          <a:lstStyle/>
          <a:p>
            <a:pPr algn="ctr"/>
            <a:r>
              <a:rPr lang="en-NZ" dirty="0"/>
              <a:t>optimal balance in disaster response between what is led by the </a:t>
            </a:r>
          </a:p>
          <a:p>
            <a:pPr algn="ctr"/>
            <a:r>
              <a:rPr lang="en-NZ" dirty="0"/>
              <a:t>people experiencing the crisis themselves and what is externally-led      </a:t>
            </a:r>
            <a:endParaRPr lang="en-US" dirty="0"/>
          </a:p>
          <a:p>
            <a:pPr algn="ctr"/>
            <a:endParaRPr lang="en-US" dirty="0"/>
          </a:p>
        </p:txBody>
      </p:sp>
      <p:sp>
        <p:nvSpPr>
          <p:cNvPr id="10" name="Oval 9"/>
          <p:cNvSpPr/>
          <p:nvPr/>
        </p:nvSpPr>
        <p:spPr>
          <a:xfrm>
            <a:off x="7010400" y="40386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0" y="457200"/>
            <a:ext cx="8839200" cy="1676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124200" y="3352800"/>
            <a:ext cx="2362200" cy="369332"/>
          </a:xfrm>
          <a:prstGeom prst="rect">
            <a:avLst/>
          </a:prstGeom>
          <a:noFill/>
        </p:spPr>
        <p:txBody>
          <a:bodyPr wrap="square" rtlCol="0">
            <a:spAutoFit/>
          </a:bodyPr>
          <a:lstStyle/>
          <a:p>
            <a:pPr algn="ctr"/>
            <a:r>
              <a:rPr lang="en-NZ" dirty="0"/>
              <a:t>Good practices for </a:t>
            </a:r>
            <a:r>
              <a:rPr lang="en-NZ" dirty="0" err="1"/>
              <a:t>sclr</a:t>
            </a:r>
            <a:endParaRPr lang="en-US" dirty="0"/>
          </a:p>
        </p:txBody>
      </p:sp>
      <p:sp>
        <p:nvSpPr>
          <p:cNvPr id="18" name="Rectangle 17"/>
          <p:cNvSpPr/>
          <p:nvPr/>
        </p:nvSpPr>
        <p:spPr>
          <a:xfrm>
            <a:off x="2971800" y="3352800"/>
            <a:ext cx="2971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038600" y="5029200"/>
            <a:ext cx="1600200" cy="369332"/>
          </a:xfrm>
          <a:prstGeom prst="rect">
            <a:avLst/>
          </a:prstGeom>
          <a:noFill/>
        </p:spPr>
        <p:txBody>
          <a:bodyPr wrap="square" rtlCol="0">
            <a:spAutoFit/>
          </a:bodyPr>
          <a:lstStyle/>
          <a:p>
            <a:r>
              <a:rPr lang="en-NZ" dirty="0"/>
              <a:t>Approach A</a:t>
            </a:r>
            <a:endParaRPr lang="en-US" dirty="0"/>
          </a:p>
        </p:txBody>
      </p:sp>
      <p:sp>
        <p:nvSpPr>
          <p:cNvPr id="21" name="Oval 20"/>
          <p:cNvSpPr/>
          <p:nvPr/>
        </p:nvSpPr>
        <p:spPr>
          <a:xfrm>
            <a:off x="2438400" y="4648200"/>
            <a:ext cx="1219200" cy="1219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038600" y="4648200"/>
            <a:ext cx="1219200" cy="1219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5562600" y="4648200"/>
            <a:ext cx="1219200" cy="1219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7086600" y="4648200"/>
            <a:ext cx="1219200" cy="1219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85800" y="4572000"/>
            <a:ext cx="1219200" cy="1219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7086600" y="5029200"/>
            <a:ext cx="1676400" cy="381000"/>
          </a:xfrm>
          <a:prstGeom prst="rect">
            <a:avLst/>
          </a:prstGeom>
          <a:noFill/>
        </p:spPr>
        <p:txBody>
          <a:bodyPr wrap="square" rtlCol="0">
            <a:spAutoFit/>
          </a:bodyPr>
          <a:lstStyle/>
          <a:p>
            <a:r>
              <a:rPr lang="en-NZ" dirty="0"/>
              <a:t>Approach C……</a:t>
            </a:r>
            <a:endParaRPr lang="en-US" dirty="0"/>
          </a:p>
        </p:txBody>
      </p:sp>
      <p:sp>
        <p:nvSpPr>
          <p:cNvPr id="27" name="TextBox 26"/>
          <p:cNvSpPr txBox="1"/>
          <p:nvPr/>
        </p:nvSpPr>
        <p:spPr>
          <a:xfrm>
            <a:off x="5562600" y="5029200"/>
            <a:ext cx="1600200" cy="369332"/>
          </a:xfrm>
          <a:prstGeom prst="rect">
            <a:avLst/>
          </a:prstGeom>
          <a:noFill/>
        </p:spPr>
        <p:txBody>
          <a:bodyPr wrap="square" rtlCol="0">
            <a:spAutoFit/>
          </a:bodyPr>
          <a:lstStyle/>
          <a:p>
            <a:r>
              <a:rPr lang="en-NZ" dirty="0"/>
              <a:t>Approach B</a:t>
            </a:r>
            <a:endParaRPr lang="en-US" dirty="0"/>
          </a:p>
        </p:txBody>
      </p:sp>
      <p:sp>
        <p:nvSpPr>
          <p:cNvPr id="28" name="TextBox 27"/>
          <p:cNvSpPr txBox="1"/>
          <p:nvPr/>
        </p:nvSpPr>
        <p:spPr>
          <a:xfrm>
            <a:off x="2286000" y="5029200"/>
            <a:ext cx="1600200" cy="369332"/>
          </a:xfrm>
          <a:prstGeom prst="rect">
            <a:avLst/>
          </a:prstGeom>
          <a:noFill/>
        </p:spPr>
        <p:txBody>
          <a:bodyPr wrap="square" rtlCol="0">
            <a:spAutoFit/>
          </a:bodyPr>
          <a:lstStyle/>
          <a:p>
            <a:r>
              <a:rPr lang="en-NZ" dirty="0"/>
              <a:t>  Approach Z</a:t>
            </a:r>
            <a:endParaRPr lang="en-US" dirty="0"/>
          </a:p>
        </p:txBody>
      </p:sp>
      <p:sp>
        <p:nvSpPr>
          <p:cNvPr id="29" name="TextBox 28"/>
          <p:cNvSpPr txBox="1"/>
          <p:nvPr/>
        </p:nvSpPr>
        <p:spPr>
          <a:xfrm>
            <a:off x="685800" y="4953000"/>
            <a:ext cx="1600200" cy="369332"/>
          </a:xfrm>
          <a:prstGeom prst="rect">
            <a:avLst/>
          </a:prstGeom>
          <a:noFill/>
        </p:spPr>
        <p:txBody>
          <a:bodyPr wrap="square" rtlCol="0">
            <a:spAutoFit/>
          </a:bodyPr>
          <a:lstStyle/>
          <a:p>
            <a:r>
              <a:rPr lang="en-NZ" dirty="0"/>
              <a:t>…..Approach Y</a:t>
            </a:r>
            <a:endParaRPr lang="en-US" dirty="0"/>
          </a:p>
        </p:txBody>
      </p:sp>
      <p:cxnSp>
        <p:nvCxnSpPr>
          <p:cNvPr id="30" name="Straight Arrow Connector 29"/>
          <p:cNvCxnSpPr>
            <a:stCxn id="25" idx="7"/>
          </p:cNvCxnSpPr>
          <p:nvPr/>
        </p:nvCxnSpPr>
        <p:spPr>
          <a:xfrm rot="5400000" flipH="1" flipV="1">
            <a:off x="2259852" y="3352800"/>
            <a:ext cx="864348" cy="19311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1" idx="0"/>
          </p:cNvCxnSpPr>
          <p:nvPr/>
        </p:nvCxnSpPr>
        <p:spPr>
          <a:xfrm rot="5400000" flipH="1" flipV="1">
            <a:off x="3124200" y="3810000"/>
            <a:ext cx="7620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2" idx="0"/>
          </p:cNvCxnSpPr>
          <p:nvPr/>
        </p:nvCxnSpPr>
        <p:spPr>
          <a:xfrm rot="16200000" flipV="1">
            <a:off x="4114800" y="4114800"/>
            <a:ext cx="762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23" idx="0"/>
          </p:cNvCxnSpPr>
          <p:nvPr/>
        </p:nvCxnSpPr>
        <p:spPr>
          <a:xfrm rot="16200000" flipV="1">
            <a:off x="5029200" y="3505200"/>
            <a:ext cx="8382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4" idx="0"/>
          </p:cNvCxnSpPr>
          <p:nvPr/>
        </p:nvCxnSpPr>
        <p:spPr>
          <a:xfrm rot="16200000" flipV="1">
            <a:off x="6057900" y="3009900"/>
            <a:ext cx="838200" cy="2438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Rounded Rectangle 40"/>
          <p:cNvSpPr/>
          <p:nvPr/>
        </p:nvSpPr>
        <p:spPr>
          <a:xfrm>
            <a:off x="1905000" y="2514600"/>
            <a:ext cx="510540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1981200" y="2667000"/>
            <a:ext cx="4953000" cy="369332"/>
          </a:xfrm>
          <a:prstGeom prst="rect">
            <a:avLst/>
          </a:prstGeom>
          <a:noFill/>
        </p:spPr>
        <p:txBody>
          <a:bodyPr wrap="square" rtlCol="0">
            <a:spAutoFit/>
          </a:bodyPr>
          <a:lstStyle/>
          <a:p>
            <a:r>
              <a:rPr lang="en-NZ" dirty="0"/>
              <a:t>Institutional changes  in donors, NGOs, UN, Govs</a:t>
            </a:r>
            <a:endParaRPr lang="en-US" dirty="0"/>
          </a:p>
        </p:txBody>
      </p:sp>
      <p:cxnSp>
        <p:nvCxnSpPr>
          <p:cNvPr id="47" name="Straight Arrow Connector 46"/>
          <p:cNvCxnSpPr/>
          <p:nvPr/>
        </p:nvCxnSpPr>
        <p:spPr>
          <a:xfrm rot="5400000" flipH="1" flipV="1">
            <a:off x="4306094" y="31615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Process</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AutoNum type="arabicPeriod"/>
            </a:pPr>
            <a:r>
              <a:rPr lang="en-NZ" dirty="0"/>
              <a:t>Generate sufficient organisational buy in (&amp; donor support) to start</a:t>
            </a:r>
          </a:p>
          <a:p>
            <a:pPr marL="514350" indent="-514350">
              <a:buAutoNum type="arabicPeriod"/>
            </a:pPr>
            <a:r>
              <a:rPr lang="en-NZ" dirty="0"/>
              <a:t>Decide on initial countries,  partners, programmes</a:t>
            </a:r>
          </a:p>
          <a:p>
            <a:pPr marL="514350" indent="-514350">
              <a:buAutoNum type="arabicPeriod"/>
            </a:pPr>
            <a:r>
              <a:rPr lang="en-NZ" dirty="0"/>
              <a:t>Secure funds for piloting ($20,000 ? per local NGO)</a:t>
            </a:r>
          </a:p>
          <a:p>
            <a:pPr marL="514350" indent="-514350">
              <a:buAutoNum type="arabicPeriod"/>
            </a:pPr>
            <a:r>
              <a:rPr lang="en-NZ" dirty="0"/>
              <a:t>Decide on process of kick-starting :</a:t>
            </a:r>
          </a:p>
          <a:p>
            <a:pPr marL="514350" indent="-514350">
              <a:buNone/>
            </a:pPr>
            <a:r>
              <a:rPr lang="en-NZ" dirty="0"/>
              <a:t>     </a:t>
            </a:r>
            <a:r>
              <a:rPr lang="en-NZ" dirty="0" err="1"/>
              <a:t>i</a:t>
            </a:r>
            <a:r>
              <a:rPr lang="en-NZ" dirty="0"/>
              <a:t>. co-design workshop, then pilot ( &amp; learn &amp; scale-up)….or </a:t>
            </a:r>
          </a:p>
          <a:p>
            <a:pPr marL="514350" indent="-514350">
              <a:buNone/>
            </a:pPr>
            <a:r>
              <a:rPr lang="en-NZ" dirty="0"/>
              <a:t>     ii. On-the-job coaching, designing as you go (&amp; learn, scale -up)…or….</a:t>
            </a:r>
          </a:p>
          <a:p>
            <a:pPr marL="514350" indent="-514350">
              <a:buNone/>
            </a:pPr>
            <a:r>
              <a:rPr lang="en-NZ" dirty="0"/>
              <a:t>5. Designing your learning process (workshop, coaching, mixture)</a:t>
            </a:r>
          </a:p>
          <a:p>
            <a:pPr marL="514350" indent="-514350">
              <a:buNone/>
            </a:pPr>
            <a:r>
              <a:rPr lang="en-NZ" dirty="0"/>
              <a:t>6. Define participant criteria</a:t>
            </a:r>
          </a:p>
          <a:p>
            <a:pPr marL="514350" indent="-514350">
              <a:buNone/>
            </a:pPr>
            <a:r>
              <a:rPr lang="en-NZ" dirty="0"/>
              <a:t>7. Preparatory documents </a:t>
            </a:r>
            <a:r>
              <a:rPr lang="en-NZ"/>
              <a:t>for participants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Priority “learning objective”…</a:t>
            </a:r>
            <a:endParaRPr lang="en-US" dirty="0"/>
          </a:p>
        </p:txBody>
      </p:sp>
      <p:sp>
        <p:nvSpPr>
          <p:cNvPr id="3" name="Content Placeholder 2"/>
          <p:cNvSpPr>
            <a:spLocks noGrp="1"/>
          </p:cNvSpPr>
          <p:nvPr>
            <p:ph idx="1"/>
          </p:nvPr>
        </p:nvSpPr>
        <p:spPr/>
        <p:txBody>
          <a:bodyPr/>
          <a:lstStyle/>
          <a:p>
            <a:pPr>
              <a:buNone/>
            </a:pPr>
            <a:r>
              <a:rPr lang="en-NZ" dirty="0"/>
              <a:t>Developing the mindset</a:t>
            </a:r>
          </a:p>
          <a:p>
            <a:pPr>
              <a:buNone/>
            </a:pPr>
            <a:r>
              <a:rPr lang="en-NZ" dirty="0"/>
              <a:t>Building the confidence</a:t>
            </a:r>
          </a:p>
          <a:p>
            <a:pPr>
              <a:buNone/>
            </a:pPr>
            <a:r>
              <a:rPr lang="en-NZ" dirty="0"/>
              <a:t>Creating the space</a:t>
            </a:r>
          </a:p>
          <a:p>
            <a:pPr>
              <a:buNone/>
            </a:pPr>
            <a:r>
              <a:rPr lang="en-NZ" dirty="0"/>
              <a:t>Breaking the barriers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TotalTime>
  <Words>1980</Words>
  <Application>Microsoft Office PowerPoint</Application>
  <PresentationFormat>On-screen Show (4:3)</PresentationFormat>
  <Paragraphs>181</Paragraphs>
  <Slides>14</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Preamble to the “ToT”? workshop</vt:lpstr>
      <vt:lpstr>Proposed aim of the workshop</vt:lpstr>
      <vt:lpstr>Proposed schedule</vt:lpstr>
      <vt:lpstr>Workshop within a workshop</vt:lpstr>
      <vt:lpstr>PowerPoint Presentation</vt:lpstr>
      <vt:lpstr>Is this ToT or …</vt:lpstr>
      <vt:lpstr>PowerPoint Presentation</vt:lpstr>
      <vt:lpstr>Process</vt:lpstr>
      <vt:lpstr>Priority “learning objective”…</vt:lpstr>
      <vt:lpstr>Skills and experiences </vt:lpstr>
      <vt:lpstr>Module / Session reviews</vt:lpstr>
      <vt:lpstr>Mindset &amp; learning objectives of Module 0 </vt:lpstr>
      <vt:lpstr>Mindset &amp; learning objectives of Module 1</vt:lpstr>
      <vt:lpstr>Proposed content of the Workshop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Preamble to the “ToT”? workshop</dc:title>
  <dc:creator>Kerren Hedlund</dc:creator>
  <cp:lastModifiedBy>Mandeep Mudhar</cp:lastModifiedBy>
  <cp:revision>27</cp:revision>
  <dcterms:created xsi:type="dcterms:W3CDTF">2006-08-16T00:00:00Z</dcterms:created>
  <dcterms:modified xsi:type="dcterms:W3CDTF">2018-11-21T12:17:16Z</dcterms:modified>
</cp:coreProperties>
</file>