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71" r:id="rId2"/>
    <p:sldId id="372" r:id="rId3"/>
    <p:sldId id="386" r:id="rId4"/>
    <p:sldId id="397" r:id="rId5"/>
    <p:sldId id="398" r:id="rId6"/>
    <p:sldId id="390" r:id="rId7"/>
    <p:sldId id="406" r:id="rId8"/>
    <p:sldId id="388" r:id="rId9"/>
    <p:sldId id="389" r:id="rId10"/>
    <p:sldId id="396" r:id="rId11"/>
    <p:sldId id="404" r:id="rId12"/>
    <p:sldId id="405" r:id="rId13"/>
    <p:sldId id="403" r:id="rId14"/>
    <p:sldId id="407" r:id="rId15"/>
    <p:sldId id="411" r:id="rId16"/>
    <p:sldId id="412" r:id="rId17"/>
    <p:sldId id="366" r:id="rId18"/>
    <p:sldId id="420" r:id="rId19"/>
    <p:sldId id="419" r:id="rId20"/>
    <p:sldId id="416" r:id="rId21"/>
    <p:sldId id="417" r:id="rId22"/>
    <p:sldId id="413" r:id="rId23"/>
    <p:sldId id="414" r:id="rId24"/>
    <p:sldId id="415" r:id="rId25"/>
    <p:sldId id="375" r:id="rId26"/>
    <p:sldId id="418" r:id="rId27"/>
    <p:sldId id="409" r:id="rId28"/>
    <p:sldId id="410" r:id="rId29"/>
    <p:sldId id="40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593" autoAdjust="0"/>
    <p:restoredTop sz="74881" autoAdjust="0"/>
  </p:normalViewPr>
  <p:slideViewPr>
    <p:cSldViewPr>
      <p:cViewPr varScale="1">
        <p:scale>
          <a:sx n="50" d="100"/>
          <a:sy n="50" d="100"/>
        </p:scale>
        <p:origin x="-1818" y="-9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52" d="100"/>
          <a:sy n="52" d="100"/>
        </p:scale>
        <p:origin x="-288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8E4F7F-452B-4514-A9B5-D226C8CDEEB7}" type="datetimeFigureOut">
              <a:rPr lang="en-GB" smtClean="0"/>
              <a:pPr/>
              <a:t>22/11/2018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03F1D2-4CB7-4E71-92E2-337E2422B7BA}"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C8506-E41F-444A-BC34-FD7911D0EEDE}" type="datetimeFigureOut">
              <a:rPr lang="en-GB" smtClean="0"/>
              <a:pPr/>
              <a:t>22/11/2018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77386-3080-40A6-81C4-6DC7A47E26B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7877386-3080-40A6-81C4-6DC7A47E26BD}"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877386-3080-40A6-81C4-6DC7A47E26BD}" type="slidenum">
              <a:rPr lang="en-GB" smtClean="0"/>
              <a:pPr/>
              <a:t>21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kern="1200" dirty="0">
                <a:solidFill>
                  <a:schemeClr val="tx1"/>
                </a:solidFill>
                <a:latin typeface="+mn-lt"/>
                <a:ea typeface="+mn-ea"/>
                <a:cs typeface="+mn-cs"/>
              </a:rPr>
              <a:t>Possible examples: </a:t>
            </a:r>
            <a:endParaRPr lang="en-US" sz="1200" kern="1200" dirty="0">
              <a:solidFill>
                <a:schemeClr val="tx1"/>
              </a:solidFill>
              <a:latin typeface="+mn-lt"/>
              <a:ea typeface="+mn-ea"/>
              <a:cs typeface="+mn-cs"/>
            </a:endParaRPr>
          </a:p>
          <a:p>
            <a:pPr marL="685800" lvl="1" indent="-228600">
              <a:buFont typeface="+mj-lt"/>
              <a:buAutoNum type="arabicPeriod"/>
            </a:pPr>
            <a:r>
              <a:rPr lang="en-GB" sz="1200" kern="1200" dirty="0" err="1">
                <a:solidFill>
                  <a:schemeClr val="tx1"/>
                </a:solidFill>
                <a:latin typeface="+mn-lt"/>
                <a:ea typeface="+mn-ea"/>
                <a:cs typeface="+mn-cs"/>
              </a:rPr>
              <a:t>Nargis</a:t>
            </a:r>
            <a:r>
              <a:rPr lang="en-GB" sz="1200" kern="1200" dirty="0">
                <a:solidFill>
                  <a:schemeClr val="tx1"/>
                </a:solidFill>
                <a:latin typeface="+mn-lt"/>
                <a:ea typeface="+mn-ea"/>
                <a:cs typeface="+mn-cs"/>
              </a:rPr>
              <a:t> Local Resource Centre (Myanmar). Spontaneous revolt to UNHCR/OCHA cluster (all in English, you must register and it was useless). Local NNGO looked for a local hub for connecting them, share information and capacity building . now it has grown into a national NGO focused on capacity building </a:t>
            </a:r>
            <a:endParaRPr lang="en-US" sz="1200" kern="1200" dirty="0">
              <a:solidFill>
                <a:schemeClr val="tx1"/>
              </a:solidFill>
              <a:latin typeface="+mn-lt"/>
              <a:ea typeface="+mn-ea"/>
              <a:cs typeface="+mn-cs"/>
            </a:endParaRPr>
          </a:p>
          <a:p>
            <a:pPr marL="685800" lvl="1" indent="-228600">
              <a:buFont typeface="+mj-lt"/>
              <a:buAutoNum type="arabicPeriod"/>
            </a:pPr>
            <a:r>
              <a:rPr lang="en-GB" sz="1200" kern="1200" dirty="0" err="1">
                <a:solidFill>
                  <a:schemeClr val="tx1"/>
                </a:solidFill>
                <a:latin typeface="+mn-lt"/>
                <a:ea typeface="+mn-ea"/>
                <a:cs typeface="+mn-cs"/>
              </a:rPr>
              <a:t>Bangon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Marawi</a:t>
            </a:r>
            <a:r>
              <a:rPr lang="en-GB" sz="1200" kern="1200" dirty="0">
                <a:solidFill>
                  <a:schemeClr val="tx1"/>
                </a:solidFill>
                <a:latin typeface="+mn-lt"/>
                <a:ea typeface="+mn-ea"/>
                <a:cs typeface="+mn-cs"/>
              </a:rPr>
              <a:t> (Philippines). Frustration with OCHA with government cluster exclusive, so </a:t>
            </a:r>
            <a:r>
              <a:rPr lang="en-GB" sz="1200" kern="1200" dirty="0" err="1">
                <a:solidFill>
                  <a:schemeClr val="tx1"/>
                </a:solidFill>
                <a:latin typeface="+mn-lt"/>
                <a:ea typeface="+mn-ea"/>
                <a:cs typeface="+mn-cs"/>
              </a:rPr>
              <a:t>ECOWEB</a:t>
            </a:r>
            <a:r>
              <a:rPr lang="en-GB" sz="1200" kern="1200" dirty="0">
                <a:solidFill>
                  <a:schemeClr val="tx1"/>
                </a:solidFill>
                <a:latin typeface="+mn-lt"/>
                <a:ea typeface="+mn-ea"/>
                <a:cs typeface="+mn-cs"/>
              </a:rPr>
              <a:t> started a hub/space for sharing information and linking. Had some ideas but no funds so focused on the linking. Mostly were meetings . but then met to develop a working framework complementing resources</a:t>
            </a:r>
            <a:r>
              <a:rPr lang="en-US"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‘INGOs should not represent you, you should represent yourself’ Nanette</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Hub became motivational. You don’t need funds to start working. The hub allowed IDPs groups to join and are organising themselves to represent their voices. You just need little money for the meeting. Not major funds are necessary to start</a:t>
            </a:r>
            <a:endParaRPr lang="en-US" sz="1200" kern="1200" dirty="0">
              <a:solidFill>
                <a:schemeClr val="tx1"/>
              </a:solidFill>
              <a:latin typeface="+mn-lt"/>
              <a:ea typeface="+mn-ea"/>
              <a:cs typeface="+mn-cs"/>
            </a:endParaRPr>
          </a:p>
          <a:p>
            <a:pPr marL="685800" lvl="1" indent="-228600">
              <a:buFont typeface="+mj-lt"/>
              <a:buAutoNum type="arabicPeriod"/>
            </a:pP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Coordination Unit (for conflict areas in Sudan, started by local actors for local actors and outsiders that manage to get there....)</a:t>
            </a:r>
            <a:endParaRPr lang="en-US" sz="1200" kern="1200" dirty="0">
              <a:solidFill>
                <a:schemeClr val="tx1"/>
              </a:solidFill>
              <a:latin typeface="+mn-lt"/>
              <a:ea typeface="+mn-ea"/>
              <a:cs typeface="+mn-cs"/>
            </a:endParaRPr>
          </a:p>
          <a:p>
            <a:pPr lvl="0"/>
            <a:endParaRPr lang="en-GB"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Just don’t complain of existing system. Build a new one!</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877386-3080-40A6-81C4-6DC7A47E26BD}" type="slidenum">
              <a:rPr lang="en-GB" smtClean="0"/>
              <a:pPr/>
              <a:t>22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a:lnSpc>
                <a:spcPct val="110000"/>
              </a:lnSpc>
              <a:spcBef>
                <a:spcPts val="0"/>
              </a:spcBef>
              <a:buNone/>
            </a:pPr>
            <a:r>
              <a:rPr lang="en-US" b="1" dirty="0"/>
              <a:t>Community–based analysis, information management, mobilisation &amp; learning systems </a:t>
            </a:r>
          </a:p>
          <a:p>
            <a:pPr marL="0" lvl="0" indent="0">
              <a:lnSpc>
                <a:spcPct val="110000"/>
              </a:lnSpc>
              <a:spcBef>
                <a:spcPts val="0"/>
              </a:spcBef>
              <a:buFont typeface="Arial" pitchFamily="34" charset="0"/>
              <a:buChar char="•"/>
            </a:pPr>
            <a:r>
              <a:rPr lang="en-GB" sz="1200" dirty="0"/>
              <a:t>     Support communities to </a:t>
            </a:r>
            <a:r>
              <a:rPr lang="en-GB" sz="1000" dirty="0"/>
              <a:t>rapidly</a:t>
            </a:r>
            <a:r>
              <a:rPr lang="en-GB" sz="1200" dirty="0"/>
              <a:t> initiate (and sustain)  their own rapid  situation analysis and appreciative enquiry</a:t>
            </a:r>
          </a:p>
          <a:p>
            <a:pPr marL="293688" indent="-293688">
              <a:buFont typeface="Arial" pitchFamily="34" charset="0"/>
              <a:buChar char="•"/>
            </a:pPr>
            <a:r>
              <a:rPr lang="en-US" sz="1200" dirty="0"/>
              <a:t>Generating new or wider initiatives</a:t>
            </a:r>
            <a:endParaRPr lang="en-GB" sz="1200" dirty="0"/>
          </a:p>
          <a:p>
            <a:pPr marL="293688" indent="-293688">
              <a:buFont typeface="Arial" pitchFamily="34" charset="0"/>
              <a:buChar char="•"/>
            </a:pPr>
            <a:r>
              <a:rPr lang="en-GB" sz="1200" dirty="0"/>
              <a:t>Learning from immediate responses</a:t>
            </a:r>
          </a:p>
          <a:p>
            <a:pPr marL="293688" indent="-293688">
              <a:buFont typeface="Arial" pitchFamily="34" charset="0"/>
              <a:buChar char="•"/>
            </a:pPr>
            <a:r>
              <a:rPr lang="en-GB" sz="1200" dirty="0"/>
              <a:t>Targeting</a:t>
            </a:r>
            <a:r>
              <a:rPr lang="en-GB" sz="1200" baseline="0" dirty="0"/>
              <a:t> and </a:t>
            </a:r>
            <a:r>
              <a:rPr lang="en-GB" sz="1200" dirty="0"/>
              <a:t>Gap analysis</a:t>
            </a:r>
          </a:p>
          <a:p>
            <a:pPr marL="293688" indent="-293688">
              <a:buFont typeface="Arial" pitchFamily="34" charset="0"/>
              <a:buChar char="•"/>
            </a:pPr>
            <a:r>
              <a:rPr lang="en-GB" sz="1200" dirty="0"/>
              <a:t>Power issues and relationships, </a:t>
            </a:r>
          </a:p>
          <a:p>
            <a:pPr marL="293688" indent="-293688">
              <a:buFont typeface="Arial" pitchFamily="34" charset="0"/>
              <a:buChar char="•"/>
            </a:pPr>
            <a:r>
              <a:rPr lang="en-GB" sz="1200" dirty="0"/>
              <a:t>Systems of accountability</a:t>
            </a:r>
          </a:p>
          <a:p>
            <a:pPr marL="293688" indent="-293688">
              <a:buFont typeface="Arial" pitchFamily="34" charset="0"/>
              <a:buChar char="•"/>
            </a:pPr>
            <a:r>
              <a:rPr lang="en-GB" sz="1200" dirty="0"/>
              <a:t>Conflict sensitivity</a:t>
            </a:r>
          </a:p>
        </p:txBody>
      </p:sp>
      <p:sp>
        <p:nvSpPr>
          <p:cNvPr id="4" name="Slide Number Placeholder 3"/>
          <p:cNvSpPr>
            <a:spLocks noGrp="1"/>
          </p:cNvSpPr>
          <p:nvPr>
            <p:ph type="sldNum" sz="quarter" idx="10"/>
          </p:nvPr>
        </p:nvSpPr>
        <p:spPr/>
        <p:txBody>
          <a:bodyPr/>
          <a:lstStyle/>
          <a:p>
            <a:fld id="{188EDC54-348B-4434-9C10-97BC64BC024A}" type="slidenum">
              <a:rPr lang="en-GB" smtClean="0"/>
              <a:pPr/>
              <a:t>28</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t>sclr</a:t>
            </a:r>
            <a:r>
              <a:rPr lang="en-US" sz="1200" dirty="0"/>
              <a:t> approach is trying to change the way we respond to crises: </a:t>
            </a:r>
            <a:r>
              <a:rPr lang="en-US" sz="1200" b="1" dirty="0"/>
              <a:t>transferring power &amp; decision making </a:t>
            </a:r>
            <a:r>
              <a:rPr lang="en-US" sz="1200" dirty="0"/>
              <a:t>to SHGs in the crisis-affected communities; trusting local </a:t>
            </a:r>
            <a:r>
              <a:rPr lang="en-US" sz="1200" b="1" dirty="0"/>
              <a:t>accountability mechanisms ; </a:t>
            </a:r>
            <a:r>
              <a:rPr lang="en-US" sz="1200" b="1" dirty="0" err="1"/>
              <a:t>prioritising</a:t>
            </a:r>
            <a:r>
              <a:rPr lang="en-US" sz="1200" dirty="0"/>
              <a:t> </a:t>
            </a:r>
            <a:r>
              <a:rPr lang="en-US" sz="1200" b="1" dirty="0"/>
              <a:t>learning by doing, managing risks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7877386-3080-40A6-81C4-6DC7A47E26BD}" type="slidenum">
              <a:rPr lang="en-GB" smtClean="0"/>
              <a:pPr/>
              <a:t>29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a:lnSpc>
                <a:spcPct val="110000"/>
              </a:lnSpc>
              <a:spcBef>
                <a:spcPts val="0"/>
              </a:spcBef>
              <a:buNone/>
            </a:pPr>
            <a:r>
              <a:rPr lang="en-US" b="1" dirty="0"/>
              <a:t>Community–based analysis, information management, mobilisation &amp; learning systems </a:t>
            </a:r>
          </a:p>
          <a:p>
            <a:pPr marL="0" lvl="0" indent="0">
              <a:lnSpc>
                <a:spcPct val="110000"/>
              </a:lnSpc>
              <a:spcBef>
                <a:spcPts val="0"/>
              </a:spcBef>
              <a:buFont typeface="Arial" pitchFamily="34" charset="0"/>
              <a:buChar char="•"/>
            </a:pPr>
            <a:r>
              <a:rPr lang="en-GB" sz="1200" dirty="0"/>
              <a:t>     Support communities to </a:t>
            </a:r>
            <a:r>
              <a:rPr lang="en-GB" sz="1000" dirty="0"/>
              <a:t>rapidly</a:t>
            </a:r>
            <a:r>
              <a:rPr lang="en-GB" sz="1200" dirty="0"/>
              <a:t> initiate (and sustain)  their own rapid  situation analysis and appreciative enquiry</a:t>
            </a:r>
          </a:p>
          <a:p>
            <a:pPr marL="293688" indent="-293688">
              <a:buFont typeface="Arial" pitchFamily="34" charset="0"/>
              <a:buChar char="•"/>
            </a:pPr>
            <a:r>
              <a:rPr lang="en-US" sz="1200" dirty="0"/>
              <a:t>Generating new or wider initiatives</a:t>
            </a:r>
            <a:endParaRPr lang="en-GB" sz="1200" dirty="0"/>
          </a:p>
          <a:p>
            <a:pPr marL="293688" indent="-293688">
              <a:buFont typeface="Arial" pitchFamily="34" charset="0"/>
              <a:buChar char="•"/>
            </a:pPr>
            <a:r>
              <a:rPr lang="en-GB" sz="1200" dirty="0"/>
              <a:t>Learning from immediate responses</a:t>
            </a:r>
          </a:p>
          <a:p>
            <a:pPr marL="293688" indent="-293688">
              <a:buFont typeface="Arial" pitchFamily="34" charset="0"/>
              <a:buChar char="•"/>
            </a:pPr>
            <a:r>
              <a:rPr lang="en-GB" sz="1200" dirty="0"/>
              <a:t>Targeting</a:t>
            </a:r>
            <a:r>
              <a:rPr lang="en-GB" sz="1200" baseline="0" dirty="0"/>
              <a:t> and </a:t>
            </a:r>
            <a:r>
              <a:rPr lang="en-GB" sz="1200" dirty="0"/>
              <a:t>Gap analysis</a:t>
            </a:r>
          </a:p>
          <a:p>
            <a:pPr marL="293688" indent="-293688">
              <a:buFont typeface="Arial" pitchFamily="34" charset="0"/>
              <a:buChar char="•"/>
            </a:pPr>
            <a:r>
              <a:rPr lang="en-GB" sz="1200" dirty="0"/>
              <a:t>Power issues and relationships, </a:t>
            </a:r>
          </a:p>
          <a:p>
            <a:pPr marL="293688" indent="-293688">
              <a:buFont typeface="Arial" pitchFamily="34" charset="0"/>
              <a:buChar char="•"/>
            </a:pPr>
            <a:r>
              <a:rPr lang="en-GB" sz="1200" dirty="0"/>
              <a:t>Systems of accountability</a:t>
            </a:r>
          </a:p>
          <a:p>
            <a:pPr marL="293688" indent="-293688">
              <a:buFont typeface="Arial" pitchFamily="34" charset="0"/>
              <a:buChar char="•"/>
            </a:pPr>
            <a:r>
              <a:rPr lang="en-GB" sz="1200" dirty="0"/>
              <a:t>Conflict sensitivity</a:t>
            </a:r>
          </a:p>
        </p:txBody>
      </p:sp>
      <p:sp>
        <p:nvSpPr>
          <p:cNvPr id="4" name="Slide Number Placeholder 3"/>
          <p:cNvSpPr>
            <a:spLocks noGrp="1"/>
          </p:cNvSpPr>
          <p:nvPr>
            <p:ph type="sldNum" sz="quarter" idx="10"/>
          </p:nvPr>
        </p:nvSpPr>
        <p:spPr/>
        <p:txBody>
          <a:bodyPr/>
          <a:lstStyle/>
          <a:p>
            <a:fld id="{188EDC54-348B-4434-9C10-97BC64BC024A}"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kern="1200" dirty="0">
                <a:solidFill>
                  <a:schemeClr val="tx1"/>
                </a:solidFill>
                <a:latin typeface="+mn-lt"/>
                <a:ea typeface="+mn-ea"/>
                <a:cs typeface="+mn-cs"/>
              </a:rPr>
              <a:t>You are part of the system. Aid is not separate from the conflict</a:t>
            </a:r>
            <a:endParaRPr lang="en-US"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Stress the common use of ‘do no harm’ as avoid doing harm (don’t mess up) vs. correct definition where we recognise that we have a role in the conflict (cannot be independent) and therefore must be proactive about seeking how to avoid prolonging the conflict by</a:t>
            </a:r>
            <a:r>
              <a:rPr lang="en-GB" sz="1200" kern="1200" baseline="0" dirty="0">
                <a:solidFill>
                  <a:schemeClr val="tx1"/>
                </a:solidFill>
                <a:latin typeface="+mn-lt"/>
                <a:ea typeface="+mn-ea"/>
                <a:cs typeface="+mn-cs"/>
              </a:rPr>
              <a:t> strengthen local opportunities for people to find peaceful options for reducing conflict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877386-3080-40A6-81C4-6DC7A47E26BD}"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GB" sz="1200" kern="1200" dirty="0">
                <a:solidFill>
                  <a:schemeClr val="tx1"/>
                </a:solidFill>
                <a:latin typeface="+mn-lt"/>
                <a:ea typeface="+mn-ea"/>
                <a:cs typeface="+mn-cs"/>
              </a:rPr>
              <a:t>How SCLR works in conflict</a:t>
            </a:r>
            <a:endParaRPr lang="en-US" sz="1200" kern="1200" dirty="0">
              <a:solidFill>
                <a:schemeClr val="tx1"/>
              </a:solidFill>
              <a:latin typeface="+mn-lt"/>
              <a:ea typeface="+mn-ea"/>
              <a:cs typeface="+mn-cs"/>
            </a:endParaRPr>
          </a:p>
          <a:p>
            <a:pPr lvl="1"/>
            <a:r>
              <a:rPr lang="en-GB" sz="1200" kern="1200" dirty="0">
                <a:solidFill>
                  <a:schemeClr val="tx1"/>
                </a:solidFill>
                <a:latin typeface="+mn-lt"/>
                <a:ea typeface="+mn-ea"/>
                <a:cs typeface="+mn-cs"/>
              </a:rPr>
              <a:t>Conflict sensitivity on micro-grants selection and PALC volunteer</a:t>
            </a:r>
            <a:endParaRPr lang="en-US" sz="1200" kern="1200" dirty="0">
              <a:solidFill>
                <a:schemeClr val="tx1"/>
              </a:solidFill>
              <a:latin typeface="+mn-lt"/>
              <a:ea typeface="+mn-ea"/>
              <a:cs typeface="+mn-cs"/>
            </a:endParaRPr>
          </a:p>
          <a:p>
            <a:pPr lvl="1"/>
            <a:r>
              <a:rPr lang="en-GB" sz="1200" kern="1200" dirty="0">
                <a:solidFill>
                  <a:schemeClr val="tx1"/>
                </a:solidFill>
                <a:latin typeface="+mn-lt"/>
                <a:ea typeface="+mn-ea"/>
                <a:cs typeface="+mn-cs"/>
              </a:rPr>
              <a:t>It promotes Community base protection initiatives</a:t>
            </a:r>
            <a:endParaRPr lang="en-US" sz="1200" kern="1200" dirty="0">
              <a:solidFill>
                <a:schemeClr val="tx1"/>
              </a:solidFill>
              <a:latin typeface="+mn-lt"/>
              <a:ea typeface="+mn-ea"/>
              <a:cs typeface="+mn-cs"/>
            </a:endParaRPr>
          </a:p>
          <a:p>
            <a:pPr lvl="1"/>
            <a:r>
              <a:rPr lang="en-GB" sz="1200" kern="1200" dirty="0">
                <a:solidFill>
                  <a:schemeClr val="tx1"/>
                </a:solidFill>
                <a:latin typeface="+mn-lt"/>
                <a:ea typeface="+mn-ea"/>
                <a:cs typeface="+mn-cs"/>
              </a:rPr>
              <a:t>Enables conflict transformation using local opportunities</a:t>
            </a:r>
            <a:endParaRPr lang="en-US" sz="1200" kern="1200" dirty="0">
              <a:solidFill>
                <a:schemeClr val="tx1"/>
              </a:solidFill>
              <a:latin typeface="+mn-lt"/>
              <a:ea typeface="+mn-ea"/>
              <a:cs typeface="+mn-cs"/>
            </a:endParaRPr>
          </a:p>
          <a:p>
            <a:pPr lvl="1"/>
            <a:r>
              <a:rPr lang="en-GB" sz="1200" kern="1200" dirty="0">
                <a:solidFill>
                  <a:schemeClr val="tx1"/>
                </a:solidFill>
                <a:latin typeface="+mn-lt"/>
                <a:ea typeface="+mn-ea"/>
                <a:cs typeface="+mn-cs"/>
              </a:rPr>
              <a:t>Helps linking with the wider conflict for transformation </a:t>
            </a:r>
            <a:endParaRPr lang="en-US"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stress it is a safe space. In SCLR you are allowed to think to transformation. How can a humanitarian response contribute to conflict reduction. Let’s explore!</a:t>
            </a:r>
            <a:endParaRPr lang="en-US" sz="1200" kern="1200" dirty="0">
              <a:solidFill>
                <a:schemeClr val="tx1"/>
              </a:solidFill>
              <a:latin typeface="+mn-lt"/>
              <a:ea typeface="+mn-ea"/>
              <a:cs typeface="+mn-cs"/>
            </a:endParaRPr>
          </a:p>
          <a:p>
            <a:endParaRPr lang="en-NZ" dirty="0"/>
          </a:p>
          <a:p>
            <a:pPr marL="228600" lvl="0" indent="-228600">
              <a:buFont typeface="Arial" pitchFamily="34" charset="0"/>
              <a:buChar char="•"/>
            </a:pPr>
            <a:r>
              <a:rPr lang="en-GB" sz="1200" kern="1200" dirty="0">
                <a:solidFill>
                  <a:schemeClr val="tx1"/>
                </a:solidFill>
                <a:latin typeface="+mn-lt"/>
                <a:ea typeface="+mn-ea"/>
                <a:cs typeface="+mn-cs"/>
              </a:rPr>
              <a:t>Start with Community Based protection, not peace building. Then SGH start looking at peace building at local level.</a:t>
            </a:r>
            <a:endParaRPr lang="en-US" sz="1200" kern="1200" dirty="0">
              <a:solidFill>
                <a:schemeClr val="tx1"/>
              </a:solidFill>
              <a:latin typeface="+mn-lt"/>
              <a:ea typeface="+mn-ea"/>
              <a:cs typeface="+mn-cs"/>
            </a:endParaRPr>
          </a:p>
          <a:p>
            <a:pPr marL="228600" indent="-228600">
              <a:buFont typeface="Arial" pitchFamily="34" charset="0"/>
              <a:buChar char="•"/>
            </a:pPr>
            <a:r>
              <a:rPr lang="en-GB" sz="1200" kern="1200" dirty="0">
                <a:solidFill>
                  <a:schemeClr val="tx1"/>
                </a:solidFill>
                <a:latin typeface="+mn-lt"/>
                <a:ea typeface="+mn-ea"/>
                <a:cs typeface="+mn-cs"/>
              </a:rPr>
              <a:t>By not mentioning it and just focus on local level protection it changed the dynamic and allowed it to happen</a:t>
            </a:r>
            <a:endParaRPr lang="en-US" sz="1200" kern="1200" dirty="0">
              <a:solidFill>
                <a:schemeClr val="tx1"/>
              </a:solidFill>
              <a:latin typeface="+mn-lt"/>
              <a:ea typeface="+mn-ea"/>
              <a:cs typeface="+mn-cs"/>
            </a:endParaRPr>
          </a:p>
          <a:p>
            <a:pPr marL="228600" indent="-228600">
              <a:buFont typeface="Arial" pitchFamily="34" charset="0"/>
              <a:buChar char="•"/>
            </a:pPr>
            <a:r>
              <a:rPr lang="en-GB" sz="1200" kern="1200" dirty="0">
                <a:solidFill>
                  <a:schemeClr val="tx1"/>
                </a:solidFill>
                <a:latin typeface="+mn-lt"/>
                <a:ea typeface="+mn-ea"/>
                <a:cs typeface="+mn-cs"/>
              </a:rPr>
              <a:t>With focus on peace-building, a lot of people are pulled off and does not allow new ideas to come out. </a:t>
            </a:r>
            <a:endParaRPr lang="en-US" sz="1200" kern="1200" dirty="0">
              <a:solidFill>
                <a:schemeClr val="tx1"/>
              </a:solidFill>
              <a:latin typeface="+mn-lt"/>
              <a:ea typeface="+mn-ea"/>
              <a:cs typeface="+mn-cs"/>
            </a:endParaRPr>
          </a:p>
          <a:p>
            <a:pPr marL="228600" indent="-228600">
              <a:buFont typeface="Arial" pitchFamily="34" charset="0"/>
              <a:buChar char="•"/>
            </a:pPr>
            <a:r>
              <a:rPr lang="en-GB" sz="1200" kern="1200" dirty="0">
                <a:solidFill>
                  <a:schemeClr val="tx1"/>
                </a:solidFill>
                <a:latin typeface="+mn-lt"/>
                <a:ea typeface="+mn-ea"/>
                <a:cs typeface="+mn-cs"/>
              </a:rPr>
              <a:t>As NNGO with you PALC volunteers you can gently start discussing it</a:t>
            </a:r>
            <a:endParaRPr lang="en-US" sz="1200" kern="1200" dirty="0">
              <a:solidFill>
                <a:schemeClr val="tx1"/>
              </a:solidFill>
              <a:latin typeface="+mn-lt"/>
              <a:ea typeface="+mn-ea"/>
              <a:cs typeface="+mn-cs"/>
            </a:endParaRPr>
          </a:p>
          <a:p>
            <a:pPr marL="228600" lvl="0" indent="-228600">
              <a:buFont typeface="Arial" pitchFamily="34" charset="0"/>
              <a:buChar char="•"/>
            </a:pPr>
            <a:r>
              <a:rPr lang="en-GB" sz="1200" kern="1200" dirty="0">
                <a:solidFill>
                  <a:schemeClr val="tx1"/>
                </a:solidFill>
                <a:latin typeface="+mn-lt"/>
                <a:ea typeface="+mn-ea"/>
                <a:cs typeface="+mn-cs"/>
              </a:rPr>
              <a:t>use locally relevant conflict mapping. To increase groups opportunities for local transformation where appropriate. Very simple tool</a:t>
            </a:r>
            <a:endParaRPr lang="en-US" sz="1200" kern="1200" dirty="0">
              <a:solidFill>
                <a:schemeClr val="tx1"/>
              </a:solidFill>
              <a:latin typeface="+mn-lt"/>
              <a:ea typeface="+mn-ea"/>
              <a:cs typeface="+mn-cs"/>
            </a:endParaRPr>
          </a:p>
          <a:p>
            <a:pPr marL="228600" lvl="0" indent="-228600">
              <a:buFont typeface="Arial" pitchFamily="34" charset="0"/>
              <a:buChar char="•"/>
            </a:pPr>
            <a:r>
              <a:rPr lang="en-GB" sz="1200" kern="1200" dirty="0">
                <a:solidFill>
                  <a:schemeClr val="tx1"/>
                </a:solidFill>
                <a:latin typeface="+mn-lt"/>
                <a:ea typeface="+mn-ea"/>
                <a:cs typeface="+mn-cs"/>
              </a:rPr>
              <a:t>within the PALC process (made by PALC initiators or NNGO staff) as they speak with many different actors.</a:t>
            </a:r>
            <a:endParaRPr lang="en-US" sz="1200" kern="1200" dirty="0">
              <a:solidFill>
                <a:schemeClr val="tx1"/>
              </a:solidFill>
              <a:latin typeface="+mn-lt"/>
              <a:ea typeface="+mn-ea"/>
              <a:cs typeface="+mn-cs"/>
            </a:endParaRPr>
          </a:p>
          <a:p>
            <a:pPr marL="228600" lvl="0" indent="-228600">
              <a:buFont typeface="Arial" pitchFamily="34" charset="0"/>
              <a:buChar char="•"/>
            </a:pPr>
            <a:r>
              <a:rPr lang="en-GB" sz="1200" kern="1200" dirty="0">
                <a:solidFill>
                  <a:schemeClr val="tx1"/>
                </a:solidFill>
                <a:latin typeface="+mn-lt"/>
                <a:ea typeface="+mn-ea"/>
                <a:cs typeface="+mn-cs"/>
              </a:rPr>
              <a:t>Allow opportunities for local conflict resolution from realities</a:t>
            </a:r>
            <a:endParaRPr lang="en-US" sz="1200" kern="1200" dirty="0">
              <a:solidFill>
                <a:schemeClr val="tx1"/>
              </a:solidFill>
              <a:latin typeface="+mn-lt"/>
              <a:ea typeface="+mn-ea"/>
              <a:cs typeface="+mn-cs"/>
            </a:endParaRPr>
          </a:p>
          <a:p>
            <a:pPr marL="228600" lvl="0" indent="-228600">
              <a:buFont typeface="Arial" pitchFamily="34" charset="0"/>
              <a:buChar char="•"/>
            </a:pPr>
            <a:r>
              <a:rPr lang="en-GB" sz="1200" kern="1200" dirty="0">
                <a:solidFill>
                  <a:schemeClr val="tx1"/>
                </a:solidFill>
                <a:latin typeface="+mn-lt"/>
                <a:ea typeface="+mn-ea"/>
                <a:cs typeface="+mn-cs"/>
              </a:rPr>
              <a:t>Start small, focus on community to community</a:t>
            </a:r>
            <a:endParaRPr lang="en-US" sz="1200" kern="1200" dirty="0">
              <a:solidFill>
                <a:schemeClr val="tx1"/>
              </a:solidFill>
              <a:latin typeface="+mn-lt"/>
              <a:ea typeface="+mn-ea"/>
              <a:cs typeface="+mn-cs"/>
            </a:endParaRPr>
          </a:p>
          <a:p>
            <a:pPr marL="228600" lvl="0" indent="-228600">
              <a:buFont typeface="Arial" pitchFamily="34" charset="0"/>
              <a:buChar char="•"/>
            </a:pPr>
            <a:r>
              <a:rPr lang="en-GB" sz="1200" kern="1200" dirty="0">
                <a:solidFill>
                  <a:schemeClr val="tx1"/>
                </a:solidFill>
                <a:latin typeface="+mn-lt"/>
                <a:ea typeface="+mn-ea"/>
                <a:cs typeface="+mn-cs"/>
              </a:rPr>
              <a:t>Try many options, not everything works (safe to fail)</a:t>
            </a:r>
            <a:endParaRPr lang="en-US" sz="1200" kern="1200" dirty="0">
              <a:solidFill>
                <a:schemeClr val="tx1"/>
              </a:solidFill>
              <a:latin typeface="+mn-lt"/>
              <a:ea typeface="+mn-ea"/>
              <a:cs typeface="+mn-cs"/>
            </a:endParaRPr>
          </a:p>
          <a:p>
            <a:pPr marL="228600" lvl="0" indent="-228600">
              <a:buFont typeface="Arial" pitchFamily="34" charset="0"/>
              <a:buChar char="•"/>
            </a:pPr>
            <a:r>
              <a:rPr lang="en-GB" sz="1200" kern="1200" dirty="0">
                <a:solidFill>
                  <a:schemeClr val="tx1"/>
                </a:solidFill>
                <a:latin typeface="+mn-lt"/>
                <a:ea typeface="+mn-ea"/>
                <a:cs typeface="+mn-cs"/>
              </a:rPr>
              <a:t>Establish community based local forum/platforms to share analysis and act as alternative of peace processes.</a:t>
            </a:r>
            <a:endParaRPr lang="en-US" sz="1200" kern="1200" dirty="0">
              <a:solidFill>
                <a:schemeClr val="tx1"/>
              </a:solidFill>
              <a:latin typeface="+mn-lt"/>
              <a:ea typeface="+mn-ea"/>
              <a:cs typeface="+mn-cs"/>
            </a:endParaRPr>
          </a:p>
          <a:p>
            <a:pPr marL="228600" lvl="0" indent="-228600">
              <a:buFont typeface="Arial" pitchFamily="34" charset="0"/>
              <a:buChar char="•"/>
            </a:pPr>
            <a:r>
              <a:rPr lang="en-GB" sz="1200" kern="1200" dirty="0">
                <a:solidFill>
                  <a:schemeClr val="tx1"/>
                </a:solidFill>
                <a:latin typeface="+mn-lt"/>
                <a:ea typeface="+mn-ea"/>
                <a:cs typeface="+mn-cs"/>
              </a:rPr>
              <a:t>A way to look at it as: Humanitarian mediator ‘humanitarian impacts on peace work’</a:t>
            </a:r>
            <a:endParaRPr lang="en-US" sz="1200" kern="1200" dirty="0">
              <a:solidFill>
                <a:schemeClr val="tx1"/>
              </a:solidFill>
              <a:latin typeface="+mn-lt"/>
              <a:ea typeface="+mn-ea"/>
              <a:cs typeface="+mn-cs"/>
            </a:endParaRPr>
          </a:p>
          <a:p>
            <a:pPr marL="228600" lvl="0" indent="-228600">
              <a:buFont typeface="Arial" pitchFamily="34" charset="0"/>
              <a:buChar char="•"/>
            </a:pPr>
            <a:r>
              <a:rPr lang="en-GB" sz="1200" kern="1200" dirty="0">
                <a:solidFill>
                  <a:schemeClr val="tx1"/>
                </a:solidFill>
                <a:latin typeface="+mn-lt"/>
                <a:ea typeface="+mn-ea"/>
                <a:cs typeface="+mn-cs"/>
              </a:rPr>
              <a:t>From INGO perspective you need to ask the question if it is the right partner/entry point for conflict transformation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877386-3080-40A6-81C4-6DC7A47E26BD}"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877386-3080-40A6-81C4-6DC7A47E26BD}"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latin typeface="+mn-lt"/>
                <a:ea typeface="+mn-ea"/>
                <a:cs typeface="+mn-cs"/>
              </a:rPr>
              <a:t>Group work: can you share an example where community took action to reduce conflict?</a:t>
            </a:r>
            <a:endParaRPr lang="en-US"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Plenary feedback and discussion</a:t>
            </a:r>
            <a:endParaRPr lang="en-US" sz="1200" kern="1200" dirty="0">
              <a:solidFill>
                <a:schemeClr val="tx1"/>
              </a:solidFill>
              <a:latin typeface="+mn-lt"/>
              <a:ea typeface="+mn-ea"/>
              <a:cs typeface="+mn-cs"/>
            </a:endParaRPr>
          </a:p>
          <a:p>
            <a:pPr lvl="0"/>
            <a:r>
              <a:rPr lang="en-GB" sz="1200" kern="1200" dirty="0">
                <a:solidFill>
                  <a:schemeClr val="tx1"/>
                </a:solidFill>
                <a:latin typeface="+mn-lt"/>
                <a:ea typeface="+mn-ea"/>
                <a:cs typeface="+mn-cs"/>
              </a:rPr>
              <a:t>Capture the discussion and key points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877386-3080-40A6-81C4-6DC7A47E26BD}" type="slidenum">
              <a:rPr lang="en-GB" smtClean="0"/>
              <a:pPr/>
              <a:t>14</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a:lnSpc>
                <a:spcPct val="110000"/>
              </a:lnSpc>
              <a:spcBef>
                <a:spcPts val="0"/>
              </a:spcBef>
              <a:buNone/>
            </a:pPr>
            <a:endParaRPr lang="en-GB" sz="1200" dirty="0"/>
          </a:p>
        </p:txBody>
      </p:sp>
      <p:sp>
        <p:nvSpPr>
          <p:cNvPr id="4" name="Slide Number Placeholder 3"/>
          <p:cNvSpPr>
            <a:spLocks noGrp="1"/>
          </p:cNvSpPr>
          <p:nvPr>
            <p:ph type="sldNum" sz="quarter" idx="10"/>
          </p:nvPr>
        </p:nvSpPr>
        <p:spPr/>
        <p:txBody>
          <a:bodyPr/>
          <a:lstStyle/>
          <a:p>
            <a:fld id="{188EDC54-348B-4434-9C10-97BC64BC024A}" type="slidenum">
              <a:rPr lang="en-GB" smtClean="0"/>
              <a:pPr/>
              <a:t>16</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Liberation slide!</a:t>
            </a:r>
            <a:endParaRPr lang="en-US" dirty="0"/>
          </a:p>
        </p:txBody>
      </p:sp>
      <p:sp>
        <p:nvSpPr>
          <p:cNvPr id="4" name="Slide Number Placeholder 3"/>
          <p:cNvSpPr>
            <a:spLocks noGrp="1"/>
          </p:cNvSpPr>
          <p:nvPr>
            <p:ph type="sldNum" sz="quarter" idx="10"/>
          </p:nvPr>
        </p:nvSpPr>
        <p:spPr/>
        <p:txBody>
          <a:bodyPr/>
          <a:lstStyle/>
          <a:p>
            <a:fld id="{B7877386-3080-40A6-81C4-6DC7A47E26BD}" type="slidenum">
              <a:rPr lang="en-GB" smtClean="0"/>
              <a:pPr/>
              <a:t>19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NZ" dirty="0"/>
              <a:t>The “concept” here is that by actively supporting</a:t>
            </a:r>
            <a:r>
              <a:rPr lang="en-NZ" baseline="0" dirty="0"/>
              <a:t> community groups to respond to immediate and/or recovery needs provoked by a crisis, we can feed into and help strengthen the energy and potential of local people to address root causes. This is not new and takes us back to the old discussions of 30 years ago about the “relief, recovery, development continuum” that recognised (eventually) that these should not be seen as distinct sequential steps but can in fact all be happening simultaneously at different levels. What we need to do as enablers is to allow, encourage and support local communities that are responding to short term opportunities and needs to also be thinking about addressing what ever are the underlying causes of their vulnerability to crisis in the first place. The concept is as much a mindset as anything , just reminding us that we do not have to wait for relief and recovery to finish and for some “development” project to turn up to start such a process – it can start within hours of the crisis. For example, when the </a:t>
            </a:r>
            <a:r>
              <a:rPr lang="en-NZ" baseline="0" dirty="0" err="1"/>
              <a:t>Marawi</a:t>
            </a:r>
            <a:r>
              <a:rPr lang="en-NZ" baseline="0" dirty="0"/>
              <a:t> destruction started and hundreds of thousands of IDPs were running with nothing, some community leaders were already thinking about what needed to be done to tackle radicalisation of disenfranchised local youth and how to influence central Government policy to prevent further escalation of conflict.  Likewise, in the middle of active war in Sudan, local communities across conflict lines are developing their own peace agreements while in the Delta, while relief aid and recovery was still dominating most INGOs, some local CBOs were already organising themselves to lobby central Government to change oppressive fishing restrictions that were part of the reasons for the grinding poverty that made people so much more vulnerable to cycle Nargis in the first place. </a:t>
            </a:r>
            <a:endParaRPr lang="en-US" dirty="0"/>
          </a:p>
        </p:txBody>
      </p:sp>
      <p:sp>
        <p:nvSpPr>
          <p:cNvPr id="4" name="Slide Number Placeholder 3"/>
          <p:cNvSpPr>
            <a:spLocks noGrp="1"/>
          </p:cNvSpPr>
          <p:nvPr>
            <p:ph type="sldNum" sz="quarter" idx="10"/>
          </p:nvPr>
        </p:nvSpPr>
        <p:spPr/>
        <p:txBody>
          <a:bodyPr/>
          <a:lstStyle/>
          <a:p>
            <a:fld id="{B7877386-3080-40A6-81C4-6DC7A47E26BD}" type="slidenum">
              <a:rPr lang="en-GB" smtClean="0"/>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dacollaborative.org/publication/do-no-harm-how-aid-can-support-peace-or-w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DAY 5</a:t>
            </a:r>
            <a:endParaRPr lang="en-GB" dirty="0"/>
          </a:p>
        </p:txBody>
      </p:sp>
      <p:sp>
        <p:nvSpPr>
          <p:cNvPr id="3" name="Content Placeholder 2"/>
          <p:cNvSpPr>
            <a:spLocks noGrp="1"/>
          </p:cNvSpPr>
          <p:nvPr>
            <p:ph idx="1"/>
          </p:nvPr>
        </p:nvSpPr>
        <p:spPr>
          <a:xfrm>
            <a:off x="457200" y="1143000"/>
            <a:ext cx="8458200" cy="4983163"/>
          </a:xfrm>
        </p:spPr>
        <p:txBody>
          <a:bodyPr>
            <a:normAutofit fontScale="70000" lnSpcReduction="20000"/>
          </a:bodyPr>
          <a:lstStyle/>
          <a:p>
            <a:pPr marL="514350" indent="-514350">
              <a:buNone/>
            </a:pPr>
            <a:r>
              <a:rPr lang="en-NZ" sz="3500" dirty="0"/>
              <a:t>Module 4 cont.</a:t>
            </a:r>
            <a:endParaRPr lang="en-US" sz="3500" dirty="0"/>
          </a:p>
          <a:p>
            <a:pPr marL="514350" indent="-514350">
              <a:buNone/>
            </a:pPr>
            <a:r>
              <a:rPr lang="en-US" sz="3500" dirty="0"/>
              <a:t>4.4. Protection and conflict transformation</a:t>
            </a:r>
          </a:p>
          <a:p>
            <a:pPr marL="514350" indent="-514350">
              <a:buNone/>
            </a:pPr>
            <a:r>
              <a:rPr lang="en-NZ" sz="3500" dirty="0"/>
              <a:t>4.5  </a:t>
            </a:r>
            <a:r>
              <a:rPr lang="en-GB" sz="3500" dirty="0"/>
              <a:t>Linking , connecting and mentoring</a:t>
            </a:r>
          </a:p>
          <a:p>
            <a:pPr marL="514350" indent="-514350">
              <a:buNone/>
            </a:pPr>
            <a:endParaRPr lang="en-GB" sz="3500" dirty="0"/>
          </a:p>
          <a:p>
            <a:pPr marL="1614488" indent="-1614488">
              <a:buNone/>
            </a:pPr>
            <a:r>
              <a:rPr lang="en-NZ" sz="3500" dirty="0"/>
              <a:t>Module 5:  </a:t>
            </a:r>
            <a:r>
              <a:rPr lang="en-NZ" sz="3500" b="1" dirty="0"/>
              <a:t>  </a:t>
            </a:r>
            <a:r>
              <a:rPr lang="en-GB" sz="3500" dirty="0"/>
              <a:t>Supporting community groups to start tackling roots causes</a:t>
            </a:r>
          </a:p>
          <a:p>
            <a:pPr marL="1614488" indent="-1614488">
              <a:buNone/>
            </a:pPr>
            <a:endParaRPr lang="en-GB" sz="3500" dirty="0"/>
          </a:p>
          <a:p>
            <a:pPr marL="1614488" indent="-1614488">
              <a:buNone/>
            </a:pPr>
            <a:r>
              <a:rPr lang="en-GB" sz="3500" dirty="0"/>
              <a:t>Module 6:    Establishing demand-led coordination systems, locally and with external actors</a:t>
            </a:r>
          </a:p>
          <a:p>
            <a:pPr marL="1614488" indent="-1614488">
              <a:buNone/>
            </a:pPr>
            <a:endParaRPr lang="en-GB" sz="3500" dirty="0"/>
          </a:p>
          <a:p>
            <a:pPr marL="1614488" indent="-1614488">
              <a:buNone/>
            </a:pPr>
            <a:r>
              <a:rPr lang="en-GB" sz="3500" dirty="0"/>
              <a:t>Module 7:    Institutional Change: roles  and relationships between communities, NNGOs, INGOs, donors, local Government and private sector</a:t>
            </a:r>
          </a:p>
          <a:p>
            <a:pPr marL="514350" indent="-514350">
              <a:buNone/>
            </a:pPr>
            <a:endParaRPr lang="en-GB"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ED93175-4F8B-4121-A3D9-B98E92DCF488}"/>
              </a:ext>
            </a:extLst>
          </p:cNvPr>
          <p:cNvPicPr>
            <a:picLocks noChangeAspect="1"/>
          </p:cNvPicPr>
          <p:nvPr/>
        </p:nvPicPr>
        <p:blipFill>
          <a:blip r:embed="rId2"/>
          <a:stretch>
            <a:fillRect/>
          </a:stretch>
        </p:blipFill>
        <p:spPr>
          <a:xfrm>
            <a:off x="1752600" y="304800"/>
            <a:ext cx="5756350" cy="6553200"/>
          </a:xfrm>
          <a:prstGeom prst="rect">
            <a:avLst/>
          </a:prstGeom>
        </p:spPr>
      </p:pic>
    </p:spTree>
    <p:extLst>
      <p:ext uri="{BB962C8B-B14F-4D97-AF65-F5344CB8AC3E}">
        <p14:creationId xmlns:p14="http://schemas.microsoft.com/office/powerpoint/2010/main" xmlns="" val="260300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5668963"/>
          </a:xfrm>
        </p:spPr>
        <p:txBody>
          <a:bodyPr>
            <a:normAutofit fontScale="85000" lnSpcReduction="20000"/>
          </a:bodyPr>
          <a:lstStyle/>
          <a:p>
            <a:pPr marL="0" indent="0">
              <a:buNone/>
            </a:pPr>
            <a:r>
              <a:rPr lang="en-GB" b="1" dirty="0"/>
              <a:t>Examples of protection, rights, peace-building initiatives identified and carried out by community groups</a:t>
            </a:r>
            <a:endParaRPr lang="en-GB" dirty="0"/>
          </a:p>
          <a:p>
            <a:pPr>
              <a:buNone/>
            </a:pPr>
            <a:endParaRPr lang="en-GB" sz="1300" dirty="0"/>
          </a:p>
          <a:p>
            <a:pPr lvl="0"/>
            <a:r>
              <a:rPr lang="en-GB" dirty="0"/>
              <a:t>Peace: Musicians and traditional women singers: instruments, peace songs, mobility ($500 for collective of musicians and dancers travelling around the villagers) </a:t>
            </a:r>
          </a:p>
          <a:p>
            <a:r>
              <a:rPr lang="en-GB" dirty="0"/>
              <a:t>Youth </a:t>
            </a:r>
            <a:r>
              <a:rPr lang="en-US" dirty="0"/>
              <a:t>association from both sides youth-club building, footballs, netballs ($3,000 for up to 200 members)</a:t>
            </a:r>
          </a:p>
          <a:p>
            <a:r>
              <a:rPr lang="en-NZ" dirty="0"/>
              <a:t>Mobile vet clinic ($4,000 for repair of pickup, buying drugs, supporting team) </a:t>
            </a:r>
            <a:endParaRPr lang="en-GB" dirty="0"/>
          </a:p>
          <a:p>
            <a:pPr lvl="0"/>
            <a:r>
              <a:rPr lang="en-US" dirty="0"/>
              <a:t>Community leaders and CBOs facilitating cross-conflict non-violence/peace workshops and conferences ($2,000 for peace conferences in the bush)</a:t>
            </a:r>
          </a:p>
          <a:p>
            <a:pPr lvl="0"/>
            <a:r>
              <a:rPr lang="en-NZ" dirty="0"/>
              <a:t>…link to emergence of x-line “peace-markets” and wide-scale CTP by local NGOs</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5668963"/>
          </a:xfrm>
        </p:spPr>
        <p:txBody>
          <a:bodyPr>
            <a:normAutofit lnSpcReduction="10000"/>
          </a:bodyPr>
          <a:lstStyle/>
          <a:p>
            <a:r>
              <a:rPr lang="en-US" sz="2800" dirty="0"/>
              <a:t>CBO mobile cinema and dramas and puppet shows ($1,500 for materials, transports, incentives)</a:t>
            </a:r>
            <a:endParaRPr lang="en-GB" sz="2800" dirty="0"/>
          </a:p>
          <a:p>
            <a:pPr lvl="0"/>
            <a:r>
              <a:rPr lang="en-US" sz="2800" dirty="0"/>
              <a:t>Peace education/civic education clubs ($25,000, plus $100 per clubs)</a:t>
            </a:r>
            <a:endParaRPr lang="en-GB" sz="2800" dirty="0"/>
          </a:p>
          <a:p>
            <a:pPr lvl="0"/>
            <a:r>
              <a:rPr lang="en-US" sz="2800" dirty="0"/>
              <a:t>Interfaith meetings/conference ($100 - $600 transport and meals)</a:t>
            </a:r>
            <a:endParaRPr lang="en-GB" sz="2800" dirty="0"/>
          </a:p>
          <a:p>
            <a:pPr lvl="0"/>
            <a:r>
              <a:rPr lang="en-US" sz="2800" dirty="0"/>
              <a:t>Training of local police in human-rights &amp; conflict sensitive policing</a:t>
            </a:r>
            <a:endParaRPr lang="en-GB" sz="2800" dirty="0"/>
          </a:p>
          <a:p>
            <a:pPr lvl="0"/>
            <a:r>
              <a:rPr lang="en-US" sz="2800" dirty="0"/>
              <a:t>Women Access to justice (</a:t>
            </a:r>
            <a:r>
              <a:rPr lang="en-US" sz="2800" dirty="0" err="1"/>
              <a:t>Mecs</a:t>
            </a:r>
            <a:r>
              <a:rPr lang="en-US" sz="2800" dirty="0"/>
              <a:t>/Judiciary/Police) </a:t>
            </a:r>
            <a:endParaRPr lang="en-GB" sz="2800" dirty="0"/>
          </a:p>
          <a:p>
            <a:pPr lvl="0"/>
            <a:r>
              <a:rPr lang="en-GB" sz="2800" dirty="0"/>
              <a:t>Leadership and accountability, facilitation, conflict resolution training – formal structures and traditional</a:t>
            </a:r>
          </a:p>
          <a:p>
            <a:pPr lvl="0"/>
            <a:r>
              <a:rPr lang="en-GB" sz="2800" dirty="0" err="1"/>
              <a:t>Marawi</a:t>
            </a:r>
            <a:r>
              <a:rPr lang="en-GB" sz="2800" dirty="0"/>
              <a:t> examples…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Moving to national levels</a:t>
            </a:r>
            <a:endParaRPr lang="en-US" dirty="0"/>
          </a:p>
        </p:txBody>
      </p:sp>
      <p:sp>
        <p:nvSpPr>
          <p:cNvPr id="3" name="Content Placeholder 2"/>
          <p:cNvSpPr>
            <a:spLocks noGrp="1"/>
          </p:cNvSpPr>
          <p:nvPr>
            <p:ph idx="1"/>
          </p:nvPr>
        </p:nvSpPr>
        <p:spPr/>
        <p:txBody>
          <a:bodyPr/>
          <a:lstStyle/>
          <a:p>
            <a:r>
              <a:rPr lang="en-NZ" dirty="0"/>
              <a:t>Establishing local fora of civil society change actors/peace builders</a:t>
            </a:r>
          </a:p>
          <a:p>
            <a:r>
              <a:rPr lang="en-NZ" dirty="0"/>
              <a:t>Facilitation around local </a:t>
            </a:r>
            <a:r>
              <a:rPr lang="en-NZ" dirty="0" err="1"/>
              <a:t>ToCs</a:t>
            </a:r>
            <a:r>
              <a:rPr lang="en-NZ" dirty="0"/>
              <a:t>  </a:t>
            </a:r>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Group work</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NZ" dirty="0"/>
              <a:t>From conflict contexts that you are familiar with, describe the opportunities that you see for community groups to undertake their own initiatives for reducing violence and conflict transformation </a:t>
            </a:r>
          </a:p>
          <a:p>
            <a:pPr marL="0" indent="0">
              <a:buNone/>
            </a:pPr>
            <a:r>
              <a:rPr lang="en-NZ" dirty="0"/>
              <a:t>Are there any common principles or trends we can see that allows such local responses?</a:t>
            </a:r>
          </a:p>
          <a:p>
            <a:pPr marL="0" indent="0">
              <a:buNone/>
            </a:pPr>
            <a:r>
              <a:rPr lang="en-NZ" dirty="0"/>
              <a:t>From an </a:t>
            </a:r>
            <a:r>
              <a:rPr lang="en-NZ" dirty="0" err="1"/>
              <a:t>sclr</a:t>
            </a:r>
            <a:r>
              <a:rPr lang="en-NZ" dirty="0"/>
              <a:t> perspective,  how could we better support these initiatives  to do more?</a:t>
            </a:r>
            <a:endParaRPr lang="en-US" dirty="0"/>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Module 6</a:t>
            </a:r>
            <a:endParaRPr lang="en-US" dirty="0"/>
          </a:p>
        </p:txBody>
      </p:sp>
      <p:sp>
        <p:nvSpPr>
          <p:cNvPr id="3" name="Content Placeholder 2"/>
          <p:cNvSpPr>
            <a:spLocks noGrp="1"/>
          </p:cNvSpPr>
          <p:nvPr>
            <p:ph idx="1"/>
          </p:nvPr>
        </p:nvSpPr>
        <p:spPr/>
        <p:txBody>
          <a:bodyPr>
            <a:normAutofit/>
          </a:bodyPr>
          <a:lstStyle/>
          <a:p>
            <a:pPr algn="ctr">
              <a:buNone/>
            </a:pPr>
            <a:endParaRPr lang="en-NZ" sz="5400" b="1" dirty="0"/>
          </a:p>
          <a:p>
            <a:pPr algn="ctr">
              <a:buNone/>
            </a:pPr>
            <a:r>
              <a:rPr lang="en-NZ" sz="5400" b="1" dirty="0"/>
              <a:t>Addressing root causes</a:t>
            </a:r>
            <a:endParaRPr lang="en-US" sz="5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96"/>
          <p:cNvSpPr/>
          <p:nvPr/>
        </p:nvSpPr>
        <p:spPr>
          <a:xfrm>
            <a:off x="3352800" y="5257800"/>
            <a:ext cx="2438400" cy="1066800"/>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Wave 25"/>
          <p:cNvSpPr/>
          <p:nvPr/>
        </p:nvSpPr>
        <p:spPr>
          <a:xfrm>
            <a:off x="381000" y="2286000"/>
            <a:ext cx="2286000" cy="1676400"/>
          </a:xfrm>
          <a:prstGeom prst="wave">
            <a:avLst/>
          </a:prstGeom>
          <a:solidFill>
            <a:srgbClr val="FF60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457200" y="4114800"/>
            <a:ext cx="2362200" cy="2286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705600" y="4724400"/>
            <a:ext cx="1981200" cy="17526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6019800" y="685800"/>
            <a:ext cx="2895600" cy="3429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3352800" y="762000"/>
            <a:ext cx="2133600" cy="12192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04800" y="381000"/>
            <a:ext cx="2590800" cy="152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Merge 18"/>
          <p:cNvSpPr/>
          <p:nvPr/>
        </p:nvSpPr>
        <p:spPr>
          <a:xfrm>
            <a:off x="3200400" y="2667000"/>
            <a:ext cx="2590800" cy="2286000"/>
          </a:xfrm>
          <a:prstGeom prst="flowChartMerge">
            <a:avLst/>
          </a:prstGeom>
          <a:solidFill>
            <a:srgbClr val="92D05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228600" y="0"/>
            <a:ext cx="8915400" cy="6629400"/>
          </a:xfrm>
        </p:spPr>
        <p:txBody>
          <a:bodyPr/>
          <a:lstStyle/>
          <a:p>
            <a:pPr algn="ctr">
              <a:buNone/>
            </a:pPr>
            <a:r>
              <a:rPr lang="en-US" dirty="0"/>
              <a:t>  An emerging </a:t>
            </a:r>
            <a:r>
              <a:rPr lang="en-US" dirty="0" err="1"/>
              <a:t>sclr</a:t>
            </a:r>
            <a:r>
              <a:rPr lang="en-US" dirty="0"/>
              <a:t> practice</a:t>
            </a:r>
            <a:endParaRPr lang="en-GB" dirty="0"/>
          </a:p>
        </p:txBody>
      </p:sp>
      <p:sp>
        <p:nvSpPr>
          <p:cNvPr id="8" name="TextBox 7"/>
          <p:cNvSpPr txBox="1"/>
          <p:nvPr/>
        </p:nvSpPr>
        <p:spPr>
          <a:xfrm>
            <a:off x="6400800" y="1143000"/>
            <a:ext cx="2514600" cy="2539157"/>
          </a:xfrm>
          <a:prstGeom prst="rect">
            <a:avLst/>
          </a:prstGeom>
          <a:noFill/>
        </p:spPr>
        <p:txBody>
          <a:bodyPr wrap="square" rtlCol="0">
            <a:spAutoFit/>
          </a:bodyPr>
          <a:lstStyle/>
          <a:p>
            <a:pPr lvl="0">
              <a:buNone/>
            </a:pPr>
            <a:r>
              <a:rPr lang="en-US" dirty="0"/>
              <a:t>Rapid provision </a:t>
            </a:r>
          </a:p>
          <a:p>
            <a:pPr lvl="0">
              <a:spcAft>
                <a:spcPts val="600"/>
              </a:spcAft>
              <a:buNone/>
            </a:pPr>
            <a:r>
              <a:rPr lang="en-US" dirty="0"/>
              <a:t>of relevant emergency  skills up-grading: </a:t>
            </a:r>
          </a:p>
          <a:p>
            <a:pPr marL="65088" lvl="0" indent="-65088">
              <a:spcAft>
                <a:spcPts val="600"/>
              </a:spcAft>
              <a:buNone/>
            </a:pPr>
            <a:r>
              <a:rPr lang="en-US" dirty="0"/>
              <a:t>- context specific tech &amp; management</a:t>
            </a:r>
          </a:p>
          <a:p>
            <a:pPr marL="65088" lvl="0" indent="-65088">
              <a:spcAft>
                <a:spcPts val="600"/>
              </a:spcAft>
              <a:buNone/>
            </a:pPr>
            <a:r>
              <a:rPr lang="en-US" dirty="0"/>
              <a:t>- </a:t>
            </a:r>
            <a:r>
              <a:rPr lang="en-GB" dirty="0"/>
              <a:t>psycho-social response</a:t>
            </a:r>
          </a:p>
          <a:p>
            <a:pPr marL="114300" lvl="0" indent="-114300">
              <a:spcAft>
                <a:spcPts val="600"/>
              </a:spcAft>
              <a:buNone/>
            </a:pPr>
            <a:r>
              <a:rPr lang="en-GB" dirty="0"/>
              <a:t>- conflict analysis &amp; resolution</a:t>
            </a:r>
          </a:p>
        </p:txBody>
      </p:sp>
      <p:sp>
        <p:nvSpPr>
          <p:cNvPr id="9" name="TextBox 8"/>
          <p:cNvSpPr txBox="1"/>
          <p:nvPr/>
        </p:nvSpPr>
        <p:spPr>
          <a:xfrm>
            <a:off x="3352800" y="5334000"/>
            <a:ext cx="2362200" cy="923330"/>
          </a:xfrm>
          <a:prstGeom prst="rect">
            <a:avLst/>
          </a:prstGeom>
          <a:noFill/>
        </p:spPr>
        <p:txBody>
          <a:bodyPr wrap="square" rtlCol="0">
            <a:spAutoFit/>
          </a:bodyPr>
          <a:lstStyle/>
          <a:p>
            <a:pPr algn="ctr"/>
            <a:r>
              <a:rPr lang="en-GB" dirty="0"/>
              <a:t>Locally-relevant coordination services (horizontal &amp; vertical)</a:t>
            </a:r>
          </a:p>
        </p:txBody>
      </p:sp>
      <p:sp>
        <p:nvSpPr>
          <p:cNvPr id="12" name="TextBox 11"/>
          <p:cNvSpPr txBox="1"/>
          <p:nvPr/>
        </p:nvSpPr>
        <p:spPr>
          <a:xfrm>
            <a:off x="6934200" y="5029200"/>
            <a:ext cx="1600200" cy="1200329"/>
          </a:xfrm>
          <a:prstGeom prst="rect">
            <a:avLst/>
          </a:prstGeom>
          <a:noFill/>
        </p:spPr>
        <p:txBody>
          <a:bodyPr wrap="square" rtlCol="0">
            <a:spAutoFit/>
          </a:bodyPr>
          <a:lstStyle/>
          <a:p>
            <a:pPr algn="ctr"/>
            <a:r>
              <a:rPr lang="en-GB" dirty="0"/>
              <a:t>Connecting, networking, alliances (inc. private sector)</a:t>
            </a:r>
          </a:p>
        </p:txBody>
      </p:sp>
      <p:sp>
        <p:nvSpPr>
          <p:cNvPr id="13" name="TextBox 12"/>
          <p:cNvSpPr txBox="1"/>
          <p:nvPr/>
        </p:nvSpPr>
        <p:spPr>
          <a:xfrm>
            <a:off x="457200" y="2438400"/>
            <a:ext cx="2133600" cy="1200329"/>
          </a:xfrm>
          <a:prstGeom prst="rect">
            <a:avLst/>
          </a:prstGeom>
          <a:noFill/>
        </p:spPr>
        <p:txBody>
          <a:bodyPr wrap="square" rtlCol="0">
            <a:spAutoFit/>
          </a:bodyPr>
          <a:lstStyle/>
          <a:p>
            <a:r>
              <a:rPr lang="en-GB" b="1" dirty="0"/>
              <a:t>Changes in </a:t>
            </a:r>
          </a:p>
          <a:p>
            <a:r>
              <a:rPr lang="en-GB" b="1" dirty="0"/>
              <a:t>Institutional roles, relationships, </a:t>
            </a:r>
          </a:p>
          <a:p>
            <a:r>
              <a:rPr lang="en-GB" b="1" dirty="0"/>
              <a:t>              and systems</a:t>
            </a:r>
          </a:p>
        </p:txBody>
      </p:sp>
      <p:sp>
        <p:nvSpPr>
          <p:cNvPr id="14" name="TextBox 13"/>
          <p:cNvSpPr txBox="1"/>
          <p:nvPr/>
        </p:nvSpPr>
        <p:spPr>
          <a:xfrm>
            <a:off x="3581400" y="2667000"/>
            <a:ext cx="1828800" cy="1384995"/>
          </a:xfrm>
          <a:prstGeom prst="rect">
            <a:avLst/>
          </a:prstGeom>
          <a:noFill/>
        </p:spPr>
        <p:txBody>
          <a:bodyPr wrap="square" rtlCol="0">
            <a:spAutoFit/>
          </a:bodyPr>
          <a:lstStyle/>
          <a:p>
            <a:pPr algn="ctr"/>
            <a:r>
              <a:rPr lang="en-US" sz="2100" b="1" dirty="0"/>
              <a:t>Autonomous  self-help by crisis affected  </a:t>
            </a:r>
          </a:p>
          <a:p>
            <a:pPr algn="ctr"/>
            <a:r>
              <a:rPr lang="en-US" sz="2100" b="1" dirty="0"/>
              <a:t>people</a:t>
            </a:r>
            <a:endParaRPr lang="en-GB" sz="2100" b="1" dirty="0"/>
          </a:p>
        </p:txBody>
      </p:sp>
      <p:sp>
        <p:nvSpPr>
          <p:cNvPr id="15" name="TextBox 14"/>
          <p:cNvSpPr txBox="1"/>
          <p:nvPr/>
        </p:nvSpPr>
        <p:spPr>
          <a:xfrm>
            <a:off x="685800" y="4572000"/>
            <a:ext cx="2286000" cy="1754326"/>
          </a:xfrm>
          <a:prstGeom prst="rect">
            <a:avLst/>
          </a:prstGeom>
          <a:noFill/>
        </p:spPr>
        <p:txBody>
          <a:bodyPr wrap="square" rtlCol="0">
            <a:spAutoFit/>
          </a:bodyPr>
          <a:lstStyle/>
          <a:p>
            <a:r>
              <a:rPr lang="en-GB" dirty="0"/>
              <a:t> Support for locally-led longer term processes to address root causes of vulnerability,   </a:t>
            </a:r>
          </a:p>
          <a:p>
            <a:r>
              <a:rPr lang="en-GB" dirty="0"/>
              <a:t>      &amp; mentoring</a:t>
            </a:r>
          </a:p>
        </p:txBody>
      </p:sp>
      <p:sp>
        <p:nvSpPr>
          <p:cNvPr id="16" name="TextBox 15"/>
          <p:cNvSpPr txBox="1"/>
          <p:nvPr/>
        </p:nvSpPr>
        <p:spPr>
          <a:xfrm>
            <a:off x="3810000" y="914400"/>
            <a:ext cx="1447800" cy="923330"/>
          </a:xfrm>
          <a:prstGeom prst="rect">
            <a:avLst/>
          </a:prstGeom>
          <a:noFill/>
        </p:spPr>
        <p:txBody>
          <a:bodyPr wrap="square" rtlCol="0">
            <a:spAutoFit/>
          </a:bodyPr>
          <a:lstStyle/>
          <a:p>
            <a:r>
              <a:rPr lang="en-US" dirty="0"/>
              <a:t>Collective emergency micro-grants</a:t>
            </a:r>
            <a:endParaRPr lang="en-GB" dirty="0"/>
          </a:p>
        </p:txBody>
      </p:sp>
      <p:sp>
        <p:nvSpPr>
          <p:cNvPr id="17" name="TextBox 16"/>
          <p:cNvSpPr txBox="1"/>
          <p:nvPr/>
        </p:nvSpPr>
        <p:spPr>
          <a:xfrm>
            <a:off x="381000" y="685800"/>
            <a:ext cx="2667000" cy="923330"/>
          </a:xfrm>
          <a:prstGeom prst="rect">
            <a:avLst/>
          </a:prstGeom>
          <a:noFill/>
        </p:spPr>
        <p:txBody>
          <a:bodyPr wrap="square" rtlCol="0">
            <a:spAutoFit/>
          </a:bodyPr>
          <a:lstStyle/>
          <a:p>
            <a:r>
              <a:rPr lang="en-US" dirty="0"/>
              <a:t>Community–based information, mobilisation  &amp; learning systems </a:t>
            </a:r>
            <a:endParaRPr lang="en-GB" dirty="0"/>
          </a:p>
        </p:txBody>
      </p:sp>
      <p:cxnSp>
        <p:nvCxnSpPr>
          <p:cNvPr id="28" name="Straight Arrow Connector 27"/>
          <p:cNvCxnSpPr/>
          <p:nvPr/>
        </p:nvCxnSpPr>
        <p:spPr>
          <a:xfrm>
            <a:off x="2514600" y="1752600"/>
            <a:ext cx="762000" cy="8382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1" idx="4"/>
          </p:cNvCxnSpPr>
          <p:nvPr/>
        </p:nvCxnSpPr>
        <p:spPr>
          <a:xfrm>
            <a:off x="4419600" y="1981200"/>
            <a:ext cx="0" cy="6096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5562600" y="3124200"/>
            <a:ext cx="609600" cy="762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5181600" y="4038600"/>
            <a:ext cx="16002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667000" y="4038600"/>
            <a:ext cx="990600" cy="6096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8" name="Curved Left Arrow 97"/>
          <p:cNvSpPr/>
          <p:nvPr/>
        </p:nvSpPr>
        <p:spPr>
          <a:xfrm flipH="1">
            <a:off x="3886200" y="4572000"/>
            <a:ext cx="381000" cy="685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0" name="Curved Right Arrow 99"/>
          <p:cNvSpPr/>
          <p:nvPr/>
        </p:nvSpPr>
        <p:spPr>
          <a:xfrm rot="11027840">
            <a:off x="4745908" y="4583846"/>
            <a:ext cx="379697" cy="6621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5" name="Down Arrow 104"/>
          <p:cNvSpPr/>
          <p:nvPr/>
        </p:nvSpPr>
        <p:spPr>
          <a:xfrm rot="3304455">
            <a:off x="3016354" y="6073589"/>
            <a:ext cx="139492" cy="924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Down Arrow 105"/>
          <p:cNvSpPr/>
          <p:nvPr/>
        </p:nvSpPr>
        <p:spPr>
          <a:xfrm rot="18434311">
            <a:off x="6144411" y="5947757"/>
            <a:ext cx="105640" cy="963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Elbow Connector 29"/>
          <p:cNvCxnSpPr/>
          <p:nvPr/>
        </p:nvCxnSpPr>
        <p:spPr>
          <a:xfrm>
            <a:off x="3581400" y="-9144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6" grpId="0" animBg="1"/>
      <p:bldP spid="23" grpId="0" animBg="1"/>
      <p:bldP spid="22" grpId="0" animBg="1"/>
      <p:bldP spid="21" grpId="0" animBg="1"/>
      <p:bldP spid="20" grpId="0" animBg="1"/>
      <p:bldP spid="19" grpId="0" animBg="1"/>
      <p:bldP spid="8" grpId="0"/>
      <p:bldP spid="12" grpId="0"/>
      <p:bldP spid="13" grpId="0"/>
      <p:bldP spid="14" grpId="0"/>
      <p:bldP spid="15" grpId="0"/>
      <p:bldP spid="16" grpId="0"/>
      <p:bldP spid="17" grpId="0"/>
      <p:bldP spid="98" grpId="0" animBg="1"/>
      <p:bldP spid="100" grpId="0" animBg="1"/>
      <p:bldP spid="105" grpId="0" animBg="1"/>
      <p:bldP spid="10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591176E7-78AF-490C-854F-CE344D64B216}"/>
              </a:ext>
            </a:extLst>
          </p:cNvPr>
          <p:cNvPicPr>
            <a:picLocks noGrp="1" noChangeAspect="1"/>
          </p:cNvPicPr>
          <p:nvPr>
            <p:ph idx="1"/>
          </p:nvPr>
        </p:nvPicPr>
        <p:blipFill>
          <a:blip r:embed="rId2" cstate="print"/>
          <a:stretch>
            <a:fillRect/>
          </a:stretch>
        </p:blipFill>
        <p:spPr>
          <a:xfrm>
            <a:off x="380999" y="609600"/>
            <a:ext cx="8394529" cy="5486400"/>
          </a:xfrm>
          <a:prstGeom prst="rect">
            <a:avLst/>
          </a:prstGeom>
        </p:spPr>
      </p:pic>
    </p:spTree>
    <p:extLst>
      <p:ext uri="{BB962C8B-B14F-4D97-AF65-F5344CB8AC3E}">
        <p14:creationId xmlns:p14="http://schemas.microsoft.com/office/powerpoint/2010/main" xmlns="" val="2170893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 xmlns:a16="http://schemas.microsoft.com/office/drawing/2014/main" id="{E1481719-59DF-4996-9DE9-8174E81151FB}"/>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85801" y="1"/>
            <a:ext cx="8061242"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NZ" dirty="0"/>
              <a:t>Liberation picture with no fence – Justin where has it gone?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96"/>
          <p:cNvSpPr/>
          <p:nvPr/>
        </p:nvSpPr>
        <p:spPr>
          <a:xfrm>
            <a:off x="3352800" y="5257800"/>
            <a:ext cx="2438400" cy="1066800"/>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Wave 25"/>
          <p:cNvSpPr/>
          <p:nvPr/>
        </p:nvSpPr>
        <p:spPr>
          <a:xfrm>
            <a:off x="381000" y="2286000"/>
            <a:ext cx="2286000" cy="1676400"/>
          </a:xfrm>
          <a:prstGeom prst="wave">
            <a:avLst/>
          </a:prstGeom>
          <a:solidFill>
            <a:srgbClr val="FF60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457200" y="4114800"/>
            <a:ext cx="2362200" cy="2286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705600" y="4724400"/>
            <a:ext cx="1981200" cy="17526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6019800" y="685800"/>
            <a:ext cx="2895600" cy="3429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3352800" y="762000"/>
            <a:ext cx="2133600" cy="12192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04800" y="381000"/>
            <a:ext cx="2590800" cy="152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Merge 18"/>
          <p:cNvSpPr/>
          <p:nvPr/>
        </p:nvSpPr>
        <p:spPr>
          <a:xfrm>
            <a:off x="3200400" y="2667000"/>
            <a:ext cx="2590800" cy="2286000"/>
          </a:xfrm>
          <a:prstGeom prst="flowChartMerge">
            <a:avLst/>
          </a:prstGeom>
          <a:solidFill>
            <a:srgbClr val="92D05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228600" y="0"/>
            <a:ext cx="8915400" cy="6629400"/>
          </a:xfrm>
        </p:spPr>
        <p:txBody>
          <a:bodyPr/>
          <a:lstStyle/>
          <a:p>
            <a:pPr algn="ctr">
              <a:buNone/>
            </a:pPr>
            <a:r>
              <a:rPr lang="en-US" dirty="0"/>
              <a:t>  An emerging </a:t>
            </a:r>
            <a:r>
              <a:rPr lang="en-US" dirty="0" err="1"/>
              <a:t>sclr</a:t>
            </a:r>
            <a:r>
              <a:rPr lang="en-US" dirty="0"/>
              <a:t> practice</a:t>
            </a:r>
            <a:endParaRPr lang="en-GB" dirty="0"/>
          </a:p>
        </p:txBody>
      </p:sp>
      <p:sp>
        <p:nvSpPr>
          <p:cNvPr id="8" name="TextBox 7"/>
          <p:cNvSpPr txBox="1"/>
          <p:nvPr/>
        </p:nvSpPr>
        <p:spPr>
          <a:xfrm>
            <a:off x="6400800" y="1143000"/>
            <a:ext cx="2514600" cy="2539157"/>
          </a:xfrm>
          <a:prstGeom prst="rect">
            <a:avLst/>
          </a:prstGeom>
          <a:noFill/>
        </p:spPr>
        <p:txBody>
          <a:bodyPr wrap="square" rtlCol="0">
            <a:spAutoFit/>
          </a:bodyPr>
          <a:lstStyle/>
          <a:p>
            <a:pPr lvl="0">
              <a:buNone/>
            </a:pPr>
            <a:r>
              <a:rPr lang="en-US" dirty="0"/>
              <a:t>Rapid provision </a:t>
            </a:r>
          </a:p>
          <a:p>
            <a:pPr lvl="0">
              <a:spcAft>
                <a:spcPts val="600"/>
              </a:spcAft>
              <a:buNone/>
            </a:pPr>
            <a:r>
              <a:rPr lang="en-US" dirty="0"/>
              <a:t>of relevant emergency  skills up-grading: </a:t>
            </a:r>
          </a:p>
          <a:p>
            <a:pPr marL="65088" lvl="0" indent="-65088">
              <a:spcAft>
                <a:spcPts val="600"/>
              </a:spcAft>
              <a:buNone/>
            </a:pPr>
            <a:r>
              <a:rPr lang="en-US" dirty="0"/>
              <a:t>- context specific tech &amp; management</a:t>
            </a:r>
          </a:p>
          <a:p>
            <a:pPr marL="65088" lvl="0" indent="-65088">
              <a:spcAft>
                <a:spcPts val="600"/>
              </a:spcAft>
              <a:buNone/>
            </a:pPr>
            <a:r>
              <a:rPr lang="en-US" dirty="0"/>
              <a:t>- </a:t>
            </a:r>
            <a:r>
              <a:rPr lang="en-GB" dirty="0"/>
              <a:t>psycho-social response</a:t>
            </a:r>
          </a:p>
          <a:p>
            <a:pPr marL="114300" lvl="0" indent="-114300">
              <a:spcAft>
                <a:spcPts val="600"/>
              </a:spcAft>
              <a:buNone/>
            </a:pPr>
            <a:r>
              <a:rPr lang="en-GB" dirty="0"/>
              <a:t>- conflict analysis &amp; resolution</a:t>
            </a:r>
          </a:p>
        </p:txBody>
      </p:sp>
      <p:sp>
        <p:nvSpPr>
          <p:cNvPr id="9" name="TextBox 8"/>
          <p:cNvSpPr txBox="1"/>
          <p:nvPr/>
        </p:nvSpPr>
        <p:spPr>
          <a:xfrm>
            <a:off x="3352800" y="5334000"/>
            <a:ext cx="2362200" cy="923330"/>
          </a:xfrm>
          <a:prstGeom prst="rect">
            <a:avLst/>
          </a:prstGeom>
          <a:noFill/>
        </p:spPr>
        <p:txBody>
          <a:bodyPr wrap="square" rtlCol="0">
            <a:spAutoFit/>
          </a:bodyPr>
          <a:lstStyle/>
          <a:p>
            <a:pPr algn="ctr"/>
            <a:r>
              <a:rPr lang="en-GB" dirty="0"/>
              <a:t>Locally-relevant coordination services (horizontal &amp; vertical)</a:t>
            </a:r>
          </a:p>
        </p:txBody>
      </p:sp>
      <p:sp>
        <p:nvSpPr>
          <p:cNvPr id="12" name="TextBox 11"/>
          <p:cNvSpPr txBox="1"/>
          <p:nvPr/>
        </p:nvSpPr>
        <p:spPr>
          <a:xfrm>
            <a:off x="6934200" y="5029200"/>
            <a:ext cx="1600200" cy="1200329"/>
          </a:xfrm>
          <a:prstGeom prst="rect">
            <a:avLst/>
          </a:prstGeom>
          <a:noFill/>
        </p:spPr>
        <p:txBody>
          <a:bodyPr wrap="square" rtlCol="0">
            <a:spAutoFit/>
          </a:bodyPr>
          <a:lstStyle/>
          <a:p>
            <a:pPr algn="ctr"/>
            <a:r>
              <a:rPr lang="en-GB" dirty="0"/>
              <a:t>Connecting, networking, alliances (inc. private sector)</a:t>
            </a:r>
          </a:p>
        </p:txBody>
      </p:sp>
      <p:sp>
        <p:nvSpPr>
          <p:cNvPr id="13" name="TextBox 12"/>
          <p:cNvSpPr txBox="1"/>
          <p:nvPr/>
        </p:nvSpPr>
        <p:spPr>
          <a:xfrm>
            <a:off x="457200" y="2438400"/>
            <a:ext cx="2133600" cy="1200329"/>
          </a:xfrm>
          <a:prstGeom prst="rect">
            <a:avLst/>
          </a:prstGeom>
          <a:noFill/>
        </p:spPr>
        <p:txBody>
          <a:bodyPr wrap="square" rtlCol="0">
            <a:spAutoFit/>
          </a:bodyPr>
          <a:lstStyle/>
          <a:p>
            <a:r>
              <a:rPr lang="en-GB" b="1" dirty="0"/>
              <a:t>Changes in </a:t>
            </a:r>
          </a:p>
          <a:p>
            <a:r>
              <a:rPr lang="en-GB" b="1" dirty="0"/>
              <a:t>Institutional roles, relationships, </a:t>
            </a:r>
          </a:p>
          <a:p>
            <a:r>
              <a:rPr lang="en-GB" b="1" dirty="0"/>
              <a:t>              and systems</a:t>
            </a:r>
          </a:p>
        </p:txBody>
      </p:sp>
      <p:sp>
        <p:nvSpPr>
          <p:cNvPr id="14" name="TextBox 13"/>
          <p:cNvSpPr txBox="1"/>
          <p:nvPr/>
        </p:nvSpPr>
        <p:spPr>
          <a:xfrm>
            <a:off x="3581400" y="2667000"/>
            <a:ext cx="1828800" cy="1384995"/>
          </a:xfrm>
          <a:prstGeom prst="rect">
            <a:avLst/>
          </a:prstGeom>
          <a:noFill/>
        </p:spPr>
        <p:txBody>
          <a:bodyPr wrap="square" rtlCol="0">
            <a:spAutoFit/>
          </a:bodyPr>
          <a:lstStyle/>
          <a:p>
            <a:pPr algn="ctr"/>
            <a:r>
              <a:rPr lang="en-US" sz="2100" b="1" dirty="0"/>
              <a:t>Autonomous  self-help by crisis affected  </a:t>
            </a:r>
          </a:p>
          <a:p>
            <a:pPr algn="ctr"/>
            <a:r>
              <a:rPr lang="en-US" sz="2100" b="1" dirty="0"/>
              <a:t>people</a:t>
            </a:r>
            <a:endParaRPr lang="en-GB" sz="2100" b="1" dirty="0"/>
          </a:p>
        </p:txBody>
      </p:sp>
      <p:sp>
        <p:nvSpPr>
          <p:cNvPr id="15" name="TextBox 14"/>
          <p:cNvSpPr txBox="1"/>
          <p:nvPr/>
        </p:nvSpPr>
        <p:spPr>
          <a:xfrm>
            <a:off x="685800" y="4572000"/>
            <a:ext cx="2286000" cy="1754326"/>
          </a:xfrm>
          <a:prstGeom prst="rect">
            <a:avLst/>
          </a:prstGeom>
          <a:noFill/>
        </p:spPr>
        <p:txBody>
          <a:bodyPr wrap="square" rtlCol="0">
            <a:spAutoFit/>
          </a:bodyPr>
          <a:lstStyle/>
          <a:p>
            <a:r>
              <a:rPr lang="en-GB" dirty="0"/>
              <a:t> Support for locally-led longer term processes to address root causes of vulnerability,   </a:t>
            </a:r>
          </a:p>
          <a:p>
            <a:r>
              <a:rPr lang="en-GB" dirty="0"/>
              <a:t>      &amp; mentoring</a:t>
            </a:r>
          </a:p>
        </p:txBody>
      </p:sp>
      <p:sp>
        <p:nvSpPr>
          <p:cNvPr id="16" name="TextBox 15"/>
          <p:cNvSpPr txBox="1"/>
          <p:nvPr/>
        </p:nvSpPr>
        <p:spPr>
          <a:xfrm>
            <a:off x="3810000" y="914400"/>
            <a:ext cx="1447800" cy="923330"/>
          </a:xfrm>
          <a:prstGeom prst="rect">
            <a:avLst/>
          </a:prstGeom>
          <a:noFill/>
        </p:spPr>
        <p:txBody>
          <a:bodyPr wrap="square" rtlCol="0">
            <a:spAutoFit/>
          </a:bodyPr>
          <a:lstStyle/>
          <a:p>
            <a:r>
              <a:rPr lang="en-US" dirty="0"/>
              <a:t>Collective emergency micro-grants</a:t>
            </a:r>
            <a:endParaRPr lang="en-GB" dirty="0"/>
          </a:p>
        </p:txBody>
      </p:sp>
      <p:sp>
        <p:nvSpPr>
          <p:cNvPr id="17" name="TextBox 16"/>
          <p:cNvSpPr txBox="1"/>
          <p:nvPr/>
        </p:nvSpPr>
        <p:spPr>
          <a:xfrm>
            <a:off x="381000" y="685800"/>
            <a:ext cx="2667000" cy="923330"/>
          </a:xfrm>
          <a:prstGeom prst="rect">
            <a:avLst/>
          </a:prstGeom>
          <a:noFill/>
        </p:spPr>
        <p:txBody>
          <a:bodyPr wrap="square" rtlCol="0">
            <a:spAutoFit/>
          </a:bodyPr>
          <a:lstStyle/>
          <a:p>
            <a:r>
              <a:rPr lang="en-US" dirty="0"/>
              <a:t>Community–based information, mobilisation  &amp; learning systems </a:t>
            </a:r>
            <a:endParaRPr lang="en-GB" dirty="0"/>
          </a:p>
        </p:txBody>
      </p:sp>
      <p:cxnSp>
        <p:nvCxnSpPr>
          <p:cNvPr id="28" name="Straight Arrow Connector 27"/>
          <p:cNvCxnSpPr/>
          <p:nvPr/>
        </p:nvCxnSpPr>
        <p:spPr>
          <a:xfrm>
            <a:off x="2514600" y="1752600"/>
            <a:ext cx="762000" cy="8382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1" idx="4"/>
          </p:cNvCxnSpPr>
          <p:nvPr/>
        </p:nvCxnSpPr>
        <p:spPr>
          <a:xfrm>
            <a:off x="4419600" y="1981200"/>
            <a:ext cx="0" cy="6096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5562600" y="3124200"/>
            <a:ext cx="609600" cy="762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5181600" y="4038600"/>
            <a:ext cx="16002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667000" y="4038600"/>
            <a:ext cx="990600" cy="6096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8" name="Curved Left Arrow 97"/>
          <p:cNvSpPr/>
          <p:nvPr/>
        </p:nvSpPr>
        <p:spPr>
          <a:xfrm flipH="1">
            <a:off x="3886200" y="4572000"/>
            <a:ext cx="381000" cy="685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0" name="Curved Right Arrow 99"/>
          <p:cNvSpPr/>
          <p:nvPr/>
        </p:nvSpPr>
        <p:spPr>
          <a:xfrm rot="11027840">
            <a:off x="4745908" y="4583846"/>
            <a:ext cx="379697" cy="6621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5" name="Down Arrow 104"/>
          <p:cNvSpPr/>
          <p:nvPr/>
        </p:nvSpPr>
        <p:spPr>
          <a:xfrm rot="3304455">
            <a:off x="3016354" y="6073589"/>
            <a:ext cx="139492" cy="924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Down Arrow 105"/>
          <p:cNvSpPr/>
          <p:nvPr/>
        </p:nvSpPr>
        <p:spPr>
          <a:xfrm rot="18434311">
            <a:off x="6144411" y="5947757"/>
            <a:ext cx="105640" cy="963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Elbow Connector 29"/>
          <p:cNvCxnSpPr/>
          <p:nvPr/>
        </p:nvCxnSpPr>
        <p:spPr>
          <a:xfrm>
            <a:off x="3581400" y="-9144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6" grpId="0" animBg="1"/>
      <p:bldP spid="23" grpId="0" animBg="1"/>
      <p:bldP spid="22" grpId="0" animBg="1"/>
      <p:bldP spid="21" grpId="0" animBg="1"/>
      <p:bldP spid="20" grpId="0" animBg="1"/>
      <p:bldP spid="19" grpId="0" animBg="1"/>
      <p:bldP spid="8" grpId="0"/>
      <p:bldP spid="12" grpId="0"/>
      <p:bldP spid="13" grpId="0"/>
      <p:bldP spid="14" grpId="0"/>
      <p:bldP spid="15" grpId="0"/>
      <p:bldP spid="16" grpId="0"/>
      <p:bldP spid="17" grpId="0"/>
      <p:bldP spid="98" grpId="0" animBg="1"/>
      <p:bldP spid="100" grpId="0" animBg="1"/>
      <p:bldP spid="105" grpId="0" animBg="1"/>
      <p:bldP spid="10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a:t>ToT</a:t>
            </a:r>
            <a:r>
              <a:rPr lang="en-NZ" dirty="0"/>
              <a:t>/</a:t>
            </a:r>
            <a:r>
              <a:rPr lang="en-NZ" dirty="0" err="1"/>
              <a:t>SoE</a:t>
            </a:r>
            <a:r>
              <a:rPr lang="en-NZ" dirty="0"/>
              <a:t> slide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Over-coming some of the constraints</a:t>
            </a:r>
            <a:endParaRPr lang="en-US" dirty="0"/>
          </a:p>
        </p:txBody>
      </p:sp>
      <p:sp>
        <p:nvSpPr>
          <p:cNvPr id="3" name="Content Placeholder 2"/>
          <p:cNvSpPr>
            <a:spLocks noGrp="1"/>
          </p:cNvSpPr>
          <p:nvPr>
            <p:ph idx="1"/>
          </p:nvPr>
        </p:nvSpPr>
        <p:spPr/>
        <p:txBody>
          <a:bodyPr>
            <a:normAutofit/>
          </a:bodyPr>
          <a:lstStyle/>
          <a:p>
            <a:r>
              <a:rPr lang="en-NZ" sz="2800" dirty="0"/>
              <a:t>Catalysing processes outside of aid – wider community support,  Diaspora, private sector…</a:t>
            </a:r>
          </a:p>
          <a:p>
            <a:r>
              <a:rPr lang="en-NZ" sz="2800" dirty="0"/>
              <a:t>Allow local ideas for starting longer term processes</a:t>
            </a:r>
          </a:p>
          <a:p>
            <a:r>
              <a:rPr lang="en-NZ" sz="2800" dirty="0"/>
              <a:t>Repackaging the ideas in donor-friendly language</a:t>
            </a:r>
          </a:p>
          <a:p>
            <a:r>
              <a:rPr lang="en-NZ" sz="2800" dirty="0"/>
              <a:t>Ideas for core-funding</a:t>
            </a:r>
          </a:p>
          <a:p>
            <a:r>
              <a:rPr lang="en-NZ" sz="2800" dirty="0"/>
              <a:t>Tapping  into national policy and funding (may need much advocacy still)</a:t>
            </a:r>
          </a:p>
          <a:p>
            <a:r>
              <a:rPr lang="en-NZ" sz="2800" dirty="0"/>
              <a:t>Selling </a:t>
            </a:r>
            <a:r>
              <a:rPr lang="en-NZ" sz="2800" dirty="0" err="1"/>
              <a:t>sclr</a:t>
            </a:r>
            <a:r>
              <a:rPr lang="en-NZ" sz="2800" dirty="0"/>
              <a:t> as an approach, that can actually hook donors</a:t>
            </a:r>
          </a:p>
          <a:p>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Module 7</a:t>
            </a:r>
            <a:endParaRPr lang="en-US" dirty="0"/>
          </a:p>
        </p:txBody>
      </p:sp>
      <p:sp>
        <p:nvSpPr>
          <p:cNvPr id="3" name="Content Placeholder 2"/>
          <p:cNvSpPr>
            <a:spLocks noGrp="1"/>
          </p:cNvSpPr>
          <p:nvPr>
            <p:ph idx="1"/>
          </p:nvPr>
        </p:nvSpPr>
        <p:spPr/>
        <p:txBody>
          <a:bodyPr>
            <a:normAutofit/>
          </a:bodyPr>
          <a:lstStyle/>
          <a:p>
            <a:pPr algn="ctr">
              <a:buNone/>
            </a:pPr>
            <a:endParaRPr lang="en-NZ" sz="5400" b="1" dirty="0"/>
          </a:p>
          <a:p>
            <a:pPr algn="ctr">
              <a:buNone/>
            </a:pPr>
            <a:r>
              <a:rPr lang="en-NZ" sz="5400" b="1" dirty="0"/>
              <a:t>Locally grown, demand-led </a:t>
            </a:r>
          </a:p>
          <a:p>
            <a:pPr algn="ctr">
              <a:buNone/>
            </a:pPr>
            <a:r>
              <a:rPr lang="en-NZ" sz="5400" b="1" dirty="0"/>
              <a:t>coordination systems</a:t>
            </a:r>
            <a:endParaRPr lang="en-US" sz="5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Plenary brainstorm</a:t>
            </a:r>
            <a:endParaRPr lang="en-US" dirty="0"/>
          </a:p>
        </p:txBody>
      </p:sp>
      <p:sp>
        <p:nvSpPr>
          <p:cNvPr id="3" name="Content Placeholder 2"/>
          <p:cNvSpPr>
            <a:spLocks noGrp="1"/>
          </p:cNvSpPr>
          <p:nvPr>
            <p:ph idx="1"/>
          </p:nvPr>
        </p:nvSpPr>
        <p:spPr/>
        <p:txBody>
          <a:bodyPr/>
          <a:lstStyle/>
          <a:p>
            <a:r>
              <a:rPr lang="en-NZ" dirty="0"/>
              <a:t>What do you think should be the functions of an effective coordination system in your context?</a:t>
            </a:r>
          </a:p>
          <a:p>
            <a:r>
              <a:rPr lang="en-NZ" dirty="0"/>
              <a:t>What are the problems with existing coordination systems?</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Group work</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NZ" dirty="0"/>
              <a:t>What are the </a:t>
            </a:r>
            <a:r>
              <a:rPr lang="en-US" dirty="0"/>
              <a:t>possible functions and attributes of a good coordination system?</a:t>
            </a:r>
            <a:endParaRPr lang="en-NZ" dirty="0"/>
          </a:p>
          <a:p>
            <a:pPr marL="514350" indent="-514350">
              <a:buFont typeface="+mj-lt"/>
              <a:buAutoNum type="arabicPeriod"/>
            </a:pPr>
            <a:r>
              <a:rPr lang="en-NZ" dirty="0"/>
              <a:t>In the contexts where you work, what could be done in practice to put in place the sort of coordination system that we want?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b="1" dirty="0"/>
              <a:t>Possible functions and attributes of a good coordination system</a:t>
            </a:r>
            <a:endParaRPr lang="en-GB" sz="2400" b="1" dirty="0"/>
          </a:p>
        </p:txBody>
      </p:sp>
      <p:sp>
        <p:nvSpPr>
          <p:cNvPr id="3" name="Content Placeholder 2"/>
          <p:cNvSpPr>
            <a:spLocks noGrp="1"/>
          </p:cNvSpPr>
          <p:nvPr>
            <p:ph idx="1"/>
          </p:nvPr>
        </p:nvSpPr>
        <p:spPr>
          <a:xfrm>
            <a:off x="228600" y="990600"/>
            <a:ext cx="8763000" cy="5867400"/>
          </a:xfrm>
        </p:spPr>
        <p:txBody>
          <a:bodyPr>
            <a:normAutofit fontScale="55000" lnSpcReduction="20000"/>
          </a:bodyPr>
          <a:lstStyle/>
          <a:p>
            <a:r>
              <a:rPr lang="en-US" sz="4200" dirty="0"/>
              <a:t>Bring together all relevant actors to ensure a coherent, effective and principled response to crises (f</a:t>
            </a:r>
            <a:r>
              <a:rPr lang="en-NZ" sz="4200" dirty="0"/>
              <a:t>facilitates collaborative programming )</a:t>
            </a:r>
            <a:endParaRPr lang="en-US" sz="4200" dirty="0"/>
          </a:p>
          <a:p>
            <a:r>
              <a:rPr lang="en-US" sz="4200" dirty="0"/>
              <a:t>Collects and shares information about opportunities, needs, plans and responses</a:t>
            </a:r>
          </a:p>
          <a:p>
            <a:r>
              <a:rPr lang="en-US" sz="4200" dirty="0"/>
              <a:t>Promotes central role of communities as first responders and the key role of local actors to support the response. </a:t>
            </a:r>
          </a:p>
          <a:p>
            <a:r>
              <a:rPr lang="en-US" sz="4200" dirty="0"/>
              <a:t>Accessible to local community members; ensuring voice and needs of local CSOs are heard and allows them to inform external plans and interventions (advocacy)</a:t>
            </a:r>
          </a:p>
          <a:p>
            <a:r>
              <a:rPr lang="en-NZ" sz="4200" dirty="0"/>
              <a:t>Provides operational coordination support (transport, sharing resources,  collaboration on the ground)</a:t>
            </a:r>
            <a:endParaRPr lang="en-US" sz="4200" dirty="0"/>
          </a:p>
          <a:p>
            <a:r>
              <a:rPr lang="en-US" sz="4200" dirty="0"/>
              <a:t>Allows NGOs and Gov agencies to coordinate their  externally-led interventions (distributions, recovery, CTPs) with local interventions</a:t>
            </a:r>
          </a:p>
          <a:p>
            <a:r>
              <a:rPr lang="en-US" sz="4200" dirty="0"/>
              <a:t>Collects and shares information about opportunities, needs, plans and responses</a:t>
            </a:r>
          </a:p>
          <a:p>
            <a:r>
              <a:rPr lang="en-US" sz="4200" dirty="0"/>
              <a:t>Links and connects relevant actors _ local Government, NNGOs, INGOs, </a:t>
            </a:r>
          </a:p>
          <a:p>
            <a:r>
              <a:rPr lang="en-US" sz="4200" dirty="0"/>
              <a:t>Focus on promoting and real-time learning </a:t>
            </a:r>
          </a:p>
          <a:p>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NZ" sz="3200" dirty="0"/>
              <a:t>What can be done in practice to put in place the sort of coordination system that we want?</a:t>
            </a:r>
            <a:endParaRPr lang="en-US" sz="3200" dirty="0"/>
          </a:p>
        </p:txBody>
      </p:sp>
      <p:sp>
        <p:nvSpPr>
          <p:cNvPr id="3" name="Content Placeholder 2"/>
          <p:cNvSpPr>
            <a:spLocks noGrp="1"/>
          </p:cNvSpPr>
          <p:nvPr>
            <p:ph idx="1"/>
          </p:nvPr>
        </p:nvSpPr>
        <p:spPr/>
        <p:txBody>
          <a:bodyPr/>
          <a:lstStyle/>
          <a:p>
            <a:pPr>
              <a:buNone/>
            </a:pPr>
            <a:r>
              <a:rPr lang="en-NZ" dirty="0"/>
              <a:t>Case-studies:</a:t>
            </a:r>
          </a:p>
          <a:p>
            <a:pPr marL="514350" indent="-514350">
              <a:buAutoNum type="arabicPeriod"/>
            </a:pPr>
            <a:r>
              <a:rPr lang="en-NZ" dirty="0"/>
              <a:t>LRC from cyclone </a:t>
            </a:r>
            <a:r>
              <a:rPr lang="en-NZ" dirty="0" err="1"/>
              <a:t>Nargis</a:t>
            </a:r>
            <a:r>
              <a:rPr lang="en-NZ" dirty="0"/>
              <a:t>  (Myanmar)</a:t>
            </a:r>
          </a:p>
          <a:p>
            <a:pPr marL="514350" indent="-514350">
              <a:buAutoNum type="arabicPeriod"/>
            </a:pPr>
            <a:r>
              <a:rPr lang="en-NZ" dirty="0" err="1"/>
              <a:t>Bangon</a:t>
            </a:r>
            <a:r>
              <a:rPr lang="en-NZ" dirty="0"/>
              <a:t> </a:t>
            </a:r>
            <a:r>
              <a:rPr lang="en-NZ" dirty="0" err="1"/>
              <a:t>Marawi</a:t>
            </a:r>
            <a:r>
              <a:rPr lang="en-NZ" dirty="0"/>
              <a:t> CSO Platform (Mindanao)</a:t>
            </a:r>
          </a:p>
          <a:p>
            <a:pPr marL="514350" indent="-514350">
              <a:buAutoNum type="arabicPeriod"/>
            </a:pPr>
            <a:r>
              <a:rPr lang="en-NZ" dirty="0"/>
              <a:t>The Coordination Unit (Sudan)</a:t>
            </a:r>
          </a:p>
          <a:p>
            <a:pPr marL="514350" indent="-514350">
              <a:buAutoNum type="arabicPeriod"/>
            </a:pPr>
            <a:r>
              <a:rPr lang="en-NZ" dirty="0"/>
              <a:t>Humanitarian Knowledge Hub (Indonesia)</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Module 8</a:t>
            </a:r>
            <a:endParaRPr lang="en-US" dirty="0"/>
          </a:p>
        </p:txBody>
      </p:sp>
      <p:sp>
        <p:nvSpPr>
          <p:cNvPr id="3" name="Content Placeholder 2"/>
          <p:cNvSpPr>
            <a:spLocks noGrp="1"/>
          </p:cNvSpPr>
          <p:nvPr>
            <p:ph idx="1"/>
          </p:nvPr>
        </p:nvSpPr>
        <p:spPr/>
        <p:txBody>
          <a:bodyPr/>
          <a:lstStyle/>
          <a:p>
            <a:pPr>
              <a:buNone/>
            </a:pPr>
            <a:r>
              <a:rPr lang="en-GB" b="1" dirty="0"/>
              <a:t>Changes in Institutional roles, relationships, </a:t>
            </a:r>
          </a:p>
          <a:p>
            <a:pPr>
              <a:buNone/>
            </a:pPr>
            <a:r>
              <a:rPr lang="en-GB" b="1" dirty="0"/>
              <a:t>and systems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96"/>
          <p:cNvSpPr/>
          <p:nvPr/>
        </p:nvSpPr>
        <p:spPr>
          <a:xfrm>
            <a:off x="3352800" y="5257800"/>
            <a:ext cx="2438400" cy="1066800"/>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Wave 25"/>
          <p:cNvSpPr/>
          <p:nvPr/>
        </p:nvSpPr>
        <p:spPr>
          <a:xfrm>
            <a:off x="381000" y="2286000"/>
            <a:ext cx="2286000" cy="1676400"/>
          </a:xfrm>
          <a:prstGeom prst="wave">
            <a:avLst/>
          </a:prstGeom>
          <a:solidFill>
            <a:srgbClr val="FF60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p:nvSpPr>
        <p:spPr>
          <a:xfrm>
            <a:off x="457200" y="4114800"/>
            <a:ext cx="2362200" cy="2286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p:nvSpPr>
        <p:spPr>
          <a:xfrm>
            <a:off x="6705600" y="4724400"/>
            <a:ext cx="1981200" cy="17526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a:off x="6019800" y="685800"/>
            <a:ext cx="2895600" cy="3429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a:off x="3352800" y="762000"/>
            <a:ext cx="2133600" cy="12192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304800" y="381000"/>
            <a:ext cx="2590800" cy="152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lowchart: Merge 18"/>
          <p:cNvSpPr/>
          <p:nvPr/>
        </p:nvSpPr>
        <p:spPr>
          <a:xfrm>
            <a:off x="3200400" y="2667000"/>
            <a:ext cx="2590800" cy="2286000"/>
          </a:xfrm>
          <a:prstGeom prst="flowChartMerge">
            <a:avLst/>
          </a:prstGeom>
          <a:solidFill>
            <a:srgbClr val="92D05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228600" y="0"/>
            <a:ext cx="8915400" cy="6629400"/>
          </a:xfrm>
        </p:spPr>
        <p:txBody>
          <a:bodyPr/>
          <a:lstStyle/>
          <a:p>
            <a:pPr algn="ctr">
              <a:buNone/>
            </a:pPr>
            <a:r>
              <a:rPr lang="en-US" dirty="0"/>
              <a:t>  An emerging </a:t>
            </a:r>
            <a:r>
              <a:rPr lang="en-US" dirty="0" err="1"/>
              <a:t>sclr</a:t>
            </a:r>
            <a:r>
              <a:rPr lang="en-US" dirty="0"/>
              <a:t> practice</a:t>
            </a:r>
            <a:endParaRPr lang="en-GB" dirty="0"/>
          </a:p>
        </p:txBody>
      </p:sp>
      <p:sp>
        <p:nvSpPr>
          <p:cNvPr id="8" name="TextBox 7"/>
          <p:cNvSpPr txBox="1"/>
          <p:nvPr/>
        </p:nvSpPr>
        <p:spPr>
          <a:xfrm>
            <a:off x="6400800" y="1143000"/>
            <a:ext cx="2514600" cy="2539157"/>
          </a:xfrm>
          <a:prstGeom prst="rect">
            <a:avLst/>
          </a:prstGeom>
          <a:noFill/>
        </p:spPr>
        <p:txBody>
          <a:bodyPr wrap="square" rtlCol="0">
            <a:spAutoFit/>
          </a:bodyPr>
          <a:lstStyle/>
          <a:p>
            <a:pPr lvl="0">
              <a:buNone/>
            </a:pPr>
            <a:r>
              <a:rPr lang="en-US" dirty="0"/>
              <a:t>Rapid provision </a:t>
            </a:r>
          </a:p>
          <a:p>
            <a:pPr lvl="0">
              <a:spcAft>
                <a:spcPts val="600"/>
              </a:spcAft>
              <a:buNone/>
            </a:pPr>
            <a:r>
              <a:rPr lang="en-US" dirty="0"/>
              <a:t>of relevant emergency  skills up-grading: </a:t>
            </a:r>
          </a:p>
          <a:p>
            <a:pPr marL="65088" lvl="0" indent="-65088">
              <a:spcAft>
                <a:spcPts val="600"/>
              </a:spcAft>
              <a:buNone/>
            </a:pPr>
            <a:r>
              <a:rPr lang="en-US" dirty="0"/>
              <a:t>- context specific tech &amp; management</a:t>
            </a:r>
          </a:p>
          <a:p>
            <a:pPr marL="65088" lvl="0" indent="-65088">
              <a:spcAft>
                <a:spcPts val="600"/>
              </a:spcAft>
              <a:buNone/>
            </a:pPr>
            <a:r>
              <a:rPr lang="en-US" dirty="0"/>
              <a:t>- </a:t>
            </a:r>
            <a:r>
              <a:rPr lang="en-GB" dirty="0"/>
              <a:t>psycho-social response</a:t>
            </a:r>
          </a:p>
          <a:p>
            <a:pPr marL="114300" lvl="0" indent="-114300">
              <a:spcAft>
                <a:spcPts val="600"/>
              </a:spcAft>
              <a:buNone/>
            </a:pPr>
            <a:r>
              <a:rPr lang="en-GB" dirty="0"/>
              <a:t>- conflict analysis &amp; resolution</a:t>
            </a:r>
          </a:p>
        </p:txBody>
      </p:sp>
      <p:sp>
        <p:nvSpPr>
          <p:cNvPr id="9" name="TextBox 8"/>
          <p:cNvSpPr txBox="1"/>
          <p:nvPr/>
        </p:nvSpPr>
        <p:spPr>
          <a:xfrm>
            <a:off x="3352800" y="5334000"/>
            <a:ext cx="2362200" cy="923330"/>
          </a:xfrm>
          <a:prstGeom prst="rect">
            <a:avLst/>
          </a:prstGeom>
          <a:noFill/>
        </p:spPr>
        <p:txBody>
          <a:bodyPr wrap="square" rtlCol="0">
            <a:spAutoFit/>
          </a:bodyPr>
          <a:lstStyle/>
          <a:p>
            <a:pPr algn="ctr"/>
            <a:r>
              <a:rPr lang="en-GB" dirty="0"/>
              <a:t>Locally-relevant coordination services (horizontal &amp; vertical)</a:t>
            </a:r>
          </a:p>
        </p:txBody>
      </p:sp>
      <p:sp>
        <p:nvSpPr>
          <p:cNvPr id="12" name="TextBox 11"/>
          <p:cNvSpPr txBox="1"/>
          <p:nvPr/>
        </p:nvSpPr>
        <p:spPr>
          <a:xfrm>
            <a:off x="6934200" y="5029200"/>
            <a:ext cx="1600200" cy="1200329"/>
          </a:xfrm>
          <a:prstGeom prst="rect">
            <a:avLst/>
          </a:prstGeom>
          <a:noFill/>
        </p:spPr>
        <p:txBody>
          <a:bodyPr wrap="square" rtlCol="0">
            <a:spAutoFit/>
          </a:bodyPr>
          <a:lstStyle/>
          <a:p>
            <a:pPr algn="ctr"/>
            <a:r>
              <a:rPr lang="en-GB" dirty="0"/>
              <a:t>Connecting, networking, alliances (inc. private sector)</a:t>
            </a:r>
          </a:p>
        </p:txBody>
      </p:sp>
      <p:sp>
        <p:nvSpPr>
          <p:cNvPr id="13" name="TextBox 12"/>
          <p:cNvSpPr txBox="1"/>
          <p:nvPr/>
        </p:nvSpPr>
        <p:spPr>
          <a:xfrm>
            <a:off x="457200" y="2438400"/>
            <a:ext cx="2133600" cy="1200329"/>
          </a:xfrm>
          <a:prstGeom prst="rect">
            <a:avLst/>
          </a:prstGeom>
          <a:noFill/>
        </p:spPr>
        <p:txBody>
          <a:bodyPr wrap="square" rtlCol="0">
            <a:spAutoFit/>
          </a:bodyPr>
          <a:lstStyle/>
          <a:p>
            <a:r>
              <a:rPr lang="en-GB" b="1" dirty="0"/>
              <a:t>Changes in </a:t>
            </a:r>
          </a:p>
          <a:p>
            <a:r>
              <a:rPr lang="en-GB" b="1" dirty="0"/>
              <a:t>Institutional roles, relationships, </a:t>
            </a:r>
          </a:p>
          <a:p>
            <a:r>
              <a:rPr lang="en-GB" b="1" dirty="0"/>
              <a:t>              and systems</a:t>
            </a:r>
          </a:p>
        </p:txBody>
      </p:sp>
      <p:sp>
        <p:nvSpPr>
          <p:cNvPr id="14" name="TextBox 13"/>
          <p:cNvSpPr txBox="1"/>
          <p:nvPr/>
        </p:nvSpPr>
        <p:spPr>
          <a:xfrm>
            <a:off x="3581400" y="2667000"/>
            <a:ext cx="1828800" cy="1384995"/>
          </a:xfrm>
          <a:prstGeom prst="rect">
            <a:avLst/>
          </a:prstGeom>
          <a:noFill/>
        </p:spPr>
        <p:txBody>
          <a:bodyPr wrap="square" rtlCol="0">
            <a:spAutoFit/>
          </a:bodyPr>
          <a:lstStyle/>
          <a:p>
            <a:pPr algn="ctr"/>
            <a:r>
              <a:rPr lang="en-US" sz="2100" b="1" dirty="0"/>
              <a:t>Autonomous  self-help by crisis affected  </a:t>
            </a:r>
          </a:p>
          <a:p>
            <a:pPr algn="ctr"/>
            <a:r>
              <a:rPr lang="en-US" sz="2100" b="1" dirty="0"/>
              <a:t>people</a:t>
            </a:r>
            <a:endParaRPr lang="en-GB" sz="2100" b="1" dirty="0"/>
          </a:p>
        </p:txBody>
      </p:sp>
      <p:sp>
        <p:nvSpPr>
          <p:cNvPr id="15" name="TextBox 14"/>
          <p:cNvSpPr txBox="1"/>
          <p:nvPr/>
        </p:nvSpPr>
        <p:spPr>
          <a:xfrm>
            <a:off x="685800" y="4572000"/>
            <a:ext cx="2286000" cy="1754326"/>
          </a:xfrm>
          <a:prstGeom prst="rect">
            <a:avLst/>
          </a:prstGeom>
          <a:noFill/>
        </p:spPr>
        <p:txBody>
          <a:bodyPr wrap="square" rtlCol="0">
            <a:spAutoFit/>
          </a:bodyPr>
          <a:lstStyle/>
          <a:p>
            <a:r>
              <a:rPr lang="en-GB" dirty="0"/>
              <a:t> Support for locally-led longer term processes to address root causes of vulnerability,   </a:t>
            </a:r>
          </a:p>
          <a:p>
            <a:r>
              <a:rPr lang="en-GB" dirty="0"/>
              <a:t>      &amp; mentoring</a:t>
            </a:r>
          </a:p>
        </p:txBody>
      </p:sp>
      <p:sp>
        <p:nvSpPr>
          <p:cNvPr id="16" name="TextBox 15"/>
          <p:cNvSpPr txBox="1"/>
          <p:nvPr/>
        </p:nvSpPr>
        <p:spPr>
          <a:xfrm>
            <a:off x="3810000" y="914400"/>
            <a:ext cx="1447800" cy="923330"/>
          </a:xfrm>
          <a:prstGeom prst="rect">
            <a:avLst/>
          </a:prstGeom>
          <a:noFill/>
        </p:spPr>
        <p:txBody>
          <a:bodyPr wrap="square" rtlCol="0">
            <a:spAutoFit/>
          </a:bodyPr>
          <a:lstStyle/>
          <a:p>
            <a:r>
              <a:rPr lang="en-US" dirty="0"/>
              <a:t>Collective emergency micro-grants</a:t>
            </a:r>
            <a:endParaRPr lang="en-GB" dirty="0"/>
          </a:p>
        </p:txBody>
      </p:sp>
      <p:sp>
        <p:nvSpPr>
          <p:cNvPr id="17" name="TextBox 16"/>
          <p:cNvSpPr txBox="1"/>
          <p:nvPr/>
        </p:nvSpPr>
        <p:spPr>
          <a:xfrm>
            <a:off x="381000" y="685800"/>
            <a:ext cx="2667000" cy="923330"/>
          </a:xfrm>
          <a:prstGeom prst="rect">
            <a:avLst/>
          </a:prstGeom>
          <a:noFill/>
        </p:spPr>
        <p:txBody>
          <a:bodyPr wrap="square" rtlCol="0">
            <a:spAutoFit/>
          </a:bodyPr>
          <a:lstStyle/>
          <a:p>
            <a:r>
              <a:rPr lang="en-US" dirty="0"/>
              <a:t>Community–based information, mobilisation  &amp; learning systems </a:t>
            </a:r>
            <a:endParaRPr lang="en-GB" dirty="0"/>
          </a:p>
        </p:txBody>
      </p:sp>
      <p:cxnSp>
        <p:nvCxnSpPr>
          <p:cNvPr id="28" name="Straight Arrow Connector 27"/>
          <p:cNvCxnSpPr/>
          <p:nvPr/>
        </p:nvCxnSpPr>
        <p:spPr>
          <a:xfrm>
            <a:off x="2514600" y="1752600"/>
            <a:ext cx="762000" cy="8382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1" idx="4"/>
          </p:cNvCxnSpPr>
          <p:nvPr/>
        </p:nvCxnSpPr>
        <p:spPr>
          <a:xfrm>
            <a:off x="4419600" y="1981200"/>
            <a:ext cx="0" cy="6096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5562600" y="3124200"/>
            <a:ext cx="609600" cy="762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5181600" y="4038600"/>
            <a:ext cx="16002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667000" y="4038600"/>
            <a:ext cx="990600" cy="6096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8" name="Curved Left Arrow 97"/>
          <p:cNvSpPr/>
          <p:nvPr/>
        </p:nvSpPr>
        <p:spPr>
          <a:xfrm flipH="1">
            <a:off x="3886200" y="4572000"/>
            <a:ext cx="381000" cy="685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0" name="Curved Right Arrow 99"/>
          <p:cNvSpPr/>
          <p:nvPr/>
        </p:nvSpPr>
        <p:spPr>
          <a:xfrm rot="11027840">
            <a:off x="4745908" y="4583846"/>
            <a:ext cx="379697" cy="6621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5" name="Down Arrow 104"/>
          <p:cNvSpPr/>
          <p:nvPr/>
        </p:nvSpPr>
        <p:spPr>
          <a:xfrm rot="3304455">
            <a:off x="3016354" y="6073589"/>
            <a:ext cx="139492" cy="924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Down Arrow 105"/>
          <p:cNvSpPr/>
          <p:nvPr/>
        </p:nvSpPr>
        <p:spPr>
          <a:xfrm rot="18434311">
            <a:off x="6144411" y="5947757"/>
            <a:ext cx="105640" cy="963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Elbow Connector 29"/>
          <p:cNvCxnSpPr/>
          <p:nvPr/>
        </p:nvCxnSpPr>
        <p:spPr>
          <a:xfrm>
            <a:off x="3581400" y="-9144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6" grpId="0" animBg="1"/>
      <p:bldP spid="23" grpId="0" animBg="1"/>
      <p:bldP spid="22" grpId="0" animBg="1"/>
      <p:bldP spid="21" grpId="0" animBg="1"/>
      <p:bldP spid="20" grpId="0" animBg="1"/>
      <p:bldP spid="19" grpId="0" animBg="1"/>
      <p:bldP spid="8" grpId="0"/>
      <p:bldP spid="12" grpId="0"/>
      <p:bldP spid="13" grpId="0"/>
      <p:bldP spid="14" grpId="0"/>
      <p:bldP spid="15" grpId="0"/>
      <p:bldP spid="16" grpId="0"/>
      <p:bldP spid="17" grpId="0"/>
      <p:bldP spid="98" grpId="0" animBg="1"/>
      <p:bldP spid="100" grpId="0" animBg="1"/>
      <p:bldP spid="105" grpId="0" animBg="1"/>
      <p:bldP spid="10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914400"/>
          </a:xfrm>
        </p:spPr>
        <p:txBody>
          <a:bodyPr>
            <a:normAutofit/>
          </a:bodyPr>
          <a:lstStyle/>
          <a:p>
            <a:r>
              <a:rPr lang="en-US" sz="2800" b="1" u="sng" dirty="0"/>
              <a:t>New institutional environment for agencies promoting </a:t>
            </a:r>
            <a:r>
              <a:rPr lang="en-US" sz="2800" b="1" u="sng" dirty="0" err="1"/>
              <a:t>sclr</a:t>
            </a:r>
            <a:endParaRPr lang="en-US" sz="2800" dirty="0"/>
          </a:p>
        </p:txBody>
      </p:sp>
      <p:sp>
        <p:nvSpPr>
          <p:cNvPr id="3" name="Content Placeholder 2"/>
          <p:cNvSpPr>
            <a:spLocks noGrp="1"/>
          </p:cNvSpPr>
          <p:nvPr>
            <p:ph idx="1"/>
          </p:nvPr>
        </p:nvSpPr>
        <p:spPr>
          <a:xfrm>
            <a:off x="228600" y="990600"/>
            <a:ext cx="8915400" cy="5135563"/>
          </a:xfrm>
        </p:spPr>
        <p:txBody>
          <a:bodyPr>
            <a:normAutofit fontScale="55000" lnSpcReduction="20000"/>
          </a:bodyPr>
          <a:lstStyle/>
          <a:p>
            <a:pPr marL="0" indent="0">
              <a:buNone/>
            </a:pPr>
            <a:r>
              <a:rPr lang="en-US" sz="4100" dirty="0"/>
              <a:t>To </a:t>
            </a:r>
            <a:r>
              <a:rPr lang="en-US" sz="4100" dirty="0" err="1"/>
              <a:t>maximise</a:t>
            </a:r>
            <a:r>
              <a:rPr lang="en-US" sz="4100" dirty="0"/>
              <a:t> the chances for these new approaches to work in practice: </a:t>
            </a:r>
          </a:p>
          <a:p>
            <a:pPr marL="0" indent="0">
              <a:buNone/>
            </a:pPr>
            <a:endParaRPr lang="en-US" sz="1500" dirty="0"/>
          </a:p>
          <a:p>
            <a:pPr marL="514350" indent="-514350">
              <a:buFont typeface="+mj-lt"/>
              <a:buAutoNum type="arabicPeriod"/>
            </a:pPr>
            <a:r>
              <a:rPr lang="en-US" sz="4700" dirty="0"/>
              <a:t>What changes might be needed in </a:t>
            </a:r>
            <a:r>
              <a:rPr lang="en-NZ" sz="4700" b="1" dirty="0"/>
              <a:t>the working relationships, and division of roles</a:t>
            </a:r>
            <a:r>
              <a:rPr lang="en-NZ" sz="4700" dirty="0"/>
              <a:t>, between:</a:t>
            </a:r>
          </a:p>
          <a:p>
            <a:pPr marL="514350" indent="-152400">
              <a:buAutoNum type="alphaLcParenR"/>
              <a:tabLst>
                <a:tab pos="993775" algn="l"/>
              </a:tabLst>
            </a:pPr>
            <a:r>
              <a:rPr lang="en-NZ" sz="4700" dirty="0"/>
              <a:t>  the (“donor”) INGO and the national (“partner”) NGOs? </a:t>
            </a:r>
          </a:p>
          <a:p>
            <a:pPr marL="514350" indent="-152400">
              <a:buAutoNum type="alphaLcParenR"/>
              <a:tabLst>
                <a:tab pos="993775" algn="l"/>
              </a:tabLst>
            </a:pPr>
            <a:r>
              <a:rPr lang="en-NZ" sz="4700" dirty="0"/>
              <a:t>  the local NGOs and the local CBOs ?</a:t>
            </a:r>
          </a:p>
          <a:p>
            <a:pPr marL="514350" indent="-514350">
              <a:buNone/>
            </a:pPr>
            <a:endParaRPr lang="en-NZ" sz="1500" dirty="0"/>
          </a:p>
          <a:p>
            <a:pPr marL="514350" indent="-514350">
              <a:buFont typeface="+mj-lt"/>
              <a:buAutoNum type="arabicPeriod" startAt="2"/>
            </a:pPr>
            <a:r>
              <a:rPr lang="en-US" sz="5100" dirty="0"/>
              <a:t>What are the current </a:t>
            </a:r>
            <a:r>
              <a:rPr lang="en-US" sz="5100" b="1" dirty="0"/>
              <a:t>internal constraints within your own organisation that are  impeding these new </a:t>
            </a:r>
            <a:r>
              <a:rPr lang="en-US" sz="5100" dirty="0"/>
              <a:t> relationships and roles from developing  in practice?</a:t>
            </a:r>
          </a:p>
          <a:p>
            <a:pPr marL="514350" indent="-514350">
              <a:buFont typeface="+mj-lt"/>
              <a:buAutoNum type="arabicPeriod" startAt="2"/>
            </a:pPr>
            <a:endParaRPr lang="en-US" sz="1500" dirty="0"/>
          </a:p>
          <a:p>
            <a:pPr marL="514350" indent="-514350">
              <a:buFont typeface="+mj-lt"/>
              <a:buAutoNum type="arabicPeriod" startAt="2"/>
            </a:pPr>
            <a:r>
              <a:rPr lang="en-US" sz="5100" dirty="0"/>
              <a:t>What are the changes might be needed in the </a:t>
            </a:r>
            <a:r>
              <a:rPr lang="en-US" sz="5100" b="1" dirty="0"/>
              <a:t>internal management style  and systems </a:t>
            </a:r>
            <a:r>
              <a:rPr lang="en-US" sz="5100" dirty="0"/>
              <a:t>of your own organisation (whether NNGO or INGO?) to over these constraints</a:t>
            </a:r>
            <a:r>
              <a:rPr lang="en-US" sz="4400"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t>Strengthening Capacities for responding to conflict</a:t>
            </a:r>
            <a:endParaRPr lang="en-US" b="1"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d the horse.jpg"/>
          <p:cNvPicPr>
            <a:picLocks noChangeAspect="1"/>
          </p:cNvPicPr>
          <p:nvPr/>
        </p:nvPicPr>
        <p:blipFill rotWithShape="1">
          <a:blip r:embed="rId2" cstate="print">
            <a:extLst>
              <a:ext uri="{28A0092B-C50C-407E-A947-70E740481C1C}">
                <a14:useLocalDpi xmlns:a14="http://schemas.microsoft.com/office/drawing/2010/main" xmlns="" val="0"/>
              </a:ext>
            </a:extLst>
          </a:blip>
          <a:srcRect t="13750"/>
          <a:stretch/>
        </p:blipFill>
        <p:spPr>
          <a:xfrm rot="16200000">
            <a:off x="625692" y="79751"/>
            <a:ext cx="8111067" cy="6785552"/>
          </a:xfrm>
          <a:prstGeom prst="rect">
            <a:avLst/>
          </a:prstGeom>
          <a:ln>
            <a:noFill/>
          </a:ln>
          <a:effectLst>
            <a:softEdge rad="112500"/>
          </a:effectLst>
        </p:spPr>
      </p:pic>
    </p:spTree>
    <p:extLst>
      <p:ext uri="{BB962C8B-B14F-4D97-AF65-F5344CB8AC3E}">
        <p14:creationId xmlns:p14="http://schemas.microsoft.com/office/powerpoint/2010/main" xmlns="" val="55783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6 and 9 perspectiv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2785" y="-645883"/>
            <a:ext cx="7932900" cy="7503883"/>
          </a:xfrm>
          <a:prstGeom prst="rect">
            <a:avLst/>
          </a:prstGeom>
        </p:spPr>
      </p:pic>
    </p:spTree>
    <p:extLst>
      <p:ext uri="{BB962C8B-B14F-4D97-AF65-F5344CB8AC3E}">
        <p14:creationId xmlns:p14="http://schemas.microsoft.com/office/powerpoint/2010/main" xmlns="" val="1751713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1036"/>
            <a:ext cx="8521700" cy="6293764"/>
          </a:xfrm>
        </p:spPr>
        <p:txBody>
          <a:bodyPr>
            <a:normAutofit fontScale="25000" lnSpcReduction="20000"/>
          </a:bodyPr>
          <a:lstStyle/>
          <a:p>
            <a:r>
              <a:rPr lang="en-US" sz="10000" b="1" dirty="0"/>
              <a:t>When international (even local) assistance is given in the context of a violent conflict, </a:t>
            </a:r>
            <a:r>
              <a:rPr lang="en-US" sz="10000" b="1" dirty="0">
                <a:solidFill>
                  <a:srgbClr val="FF0000"/>
                </a:solidFill>
              </a:rPr>
              <a:t>it becomes part </a:t>
            </a:r>
            <a:r>
              <a:rPr lang="en-US" sz="10000" b="1" dirty="0"/>
              <a:t>of that context and thus </a:t>
            </a:r>
            <a:r>
              <a:rPr lang="en-US" sz="10000" b="1" dirty="0">
                <a:solidFill>
                  <a:srgbClr val="FF0000"/>
                </a:solidFill>
              </a:rPr>
              <a:t>also of the conflict. </a:t>
            </a:r>
            <a:endParaRPr lang="en-US" sz="10000" b="1" dirty="0"/>
          </a:p>
          <a:p>
            <a:r>
              <a:rPr lang="en-US" sz="10000" b="1" dirty="0"/>
              <a:t>Although aid agencies often seek to be neutral or nonpartisan toward the winners and losers of a war; </a:t>
            </a:r>
            <a:r>
              <a:rPr lang="en-US" sz="10000" b="1" dirty="0">
                <a:solidFill>
                  <a:srgbClr val="FF0000"/>
                </a:solidFill>
              </a:rPr>
              <a:t>the impact of their aid is not neutral regarding whether conflict worsens or abates</a:t>
            </a:r>
            <a:r>
              <a:rPr lang="en-US" sz="10000" b="1" dirty="0"/>
              <a:t>. </a:t>
            </a:r>
          </a:p>
          <a:p>
            <a:r>
              <a:rPr lang="en-US" sz="10000" b="1" dirty="0"/>
              <a:t>When given in conflict settings:</a:t>
            </a:r>
          </a:p>
          <a:p>
            <a:pPr lvl="1"/>
            <a:r>
              <a:rPr lang="en-US" sz="10000" b="1" dirty="0"/>
              <a:t>aid can reinforce and prolong the conflict or </a:t>
            </a:r>
          </a:p>
          <a:p>
            <a:pPr lvl="1"/>
            <a:r>
              <a:rPr lang="en-US" sz="10000" b="1" dirty="0"/>
              <a:t>it can also help to reduce tensions and strengthen people’s capacities to find peaceful options for solving problems. </a:t>
            </a:r>
          </a:p>
          <a:p>
            <a:r>
              <a:rPr lang="en-US" sz="10000" b="1" dirty="0"/>
              <a:t>Often an aid program does some of both</a:t>
            </a:r>
          </a:p>
          <a:p>
            <a:r>
              <a:rPr lang="en-US" sz="10000" b="1" dirty="0"/>
              <a:t>But in all cases aid given during conflict cannot remain separate from the conflict. </a:t>
            </a:r>
          </a:p>
          <a:p>
            <a:r>
              <a:rPr lang="en-US" sz="10000" b="1" dirty="0">
                <a:solidFill>
                  <a:srgbClr val="800000"/>
                </a:solidFill>
              </a:rPr>
              <a:t>Thus the desire for peace-enabling and conflict-sensitive/do no harm programming</a:t>
            </a:r>
            <a:r>
              <a:rPr lang="en-US" sz="10000" b="1" dirty="0"/>
              <a:t>. </a:t>
            </a:r>
            <a:endParaRPr lang="en-US" sz="6400" b="1" u="sng" dirty="0">
              <a:hlinkClick r:id="rId3"/>
            </a:endParaRPr>
          </a:p>
          <a:p>
            <a:pPr marL="0" indent="0" algn="r">
              <a:buNone/>
            </a:pPr>
            <a:endParaRPr lang="en-US" sz="6400" b="1" u="sng" dirty="0">
              <a:hlinkClick r:id="rId3"/>
            </a:endParaRPr>
          </a:p>
          <a:p>
            <a:pPr marL="0" indent="0" algn="r">
              <a:buNone/>
            </a:pPr>
            <a:r>
              <a:rPr lang="en-US" sz="6400" b="1" u="sng" dirty="0">
                <a:hlinkClick r:id="rId3"/>
              </a:rPr>
              <a:t>http://cdacollaborative.org/publication/do-no-harm-how-aid-can-support-peace-or-war/</a:t>
            </a:r>
            <a:endParaRPr lang="en-US" sz="6400" b="1" dirty="0"/>
          </a:p>
          <a:p>
            <a:endParaRPr lang="en-US" sz="3200" b="1" dirty="0"/>
          </a:p>
        </p:txBody>
      </p:sp>
    </p:spTree>
    <p:extLst>
      <p:ext uri="{BB962C8B-B14F-4D97-AF65-F5344CB8AC3E}">
        <p14:creationId xmlns:p14="http://schemas.microsoft.com/office/powerpoint/2010/main" xmlns="" val="4108690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r>
              <a:rPr lang="en-NZ" sz="2000" b="1" dirty="0"/>
              <a:t>Responding in conflict situations – some lessons from different contexts</a:t>
            </a:r>
            <a:endParaRPr lang="en-US" sz="2000" b="1" dirty="0"/>
          </a:p>
        </p:txBody>
      </p:sp>
      <p:sp>
        <p:nvSpPr>
          <p:cNvPr id="3" name="Content Placeholder 2"/>
          <p:cNvSpPr>
            <a:spLocks noGrp="1"/>
          </p:cNvSpPr>
          <p:nvPr>
            <p:ph idx="1"/>
          </p:nvPr>
        </p:nvSpPr>
        <p:spPr>
          <a:xfrm>
            <a:off x="152400" y="838200"/>
            <a:ext cx="8763000" cy="6019800"/>
          </a:xfrm>
        </p:spPr>
        <p:txBody>
          <a:bodyPr>
            <a:noAutofit/>
          </a:bodyPr>
          <a:lstStyle/>
          <a:p>
            <a:pPr marL="457200" lvl="0" indent="-457200">
              <a:buFont typeface="+mj-lt"/>
              <a:buAutoNum type="arabicPeriod"/>
            </a:pPr>
            <a:r>
              <a:rPr lang="en-NZ" sz="2000" dirty="0"/>
              <a:t>Strong conflict sensitivity filters on micro-grants and do no harm inquiry of </a:t>
            </a:r>
            <a:r>
              <a:rPr lang="en-NZ" sz="2000" dirty="0" err="1"/>
              <a:t>palc</a:t>
            </a:r>
            <a:r>
              <a:rPr lang="en-NZ" sz="2000" dirty="0"/>
              <a:t> process </a:t>
            </a:r>
            <a:endParaRPr lang="en-US" sz="2000" dirty="0"/>
          </a:p>
          <a:p>
            <a:pPr marL="457200" lvl="0" indent="-457200">
              <a:buFont typeface="+mj-lt"/>
              <a:buAutoNum type="arabicPeriod"/>
            </a:pPr>
            <a:r>
              <a:rPr lang="en-NZ" sz="2000" dirty="0"/>
              <a:t>Strengthen psycho-social approach</a:t>
            </a:r>
            <a:endParaRPr lang="en-US" sz="2000" dirty="0"/>
          </a:p>
          <a:p>
            <a:pPr marL="457200" lvl="0" indent="-457200">
              <a:buFont typeface="+mj-lt"/>
              <a:buAutoNum type="arabicPeriod"/>
            </a:pPr>
            <a:r>
              <a:rPr lang="en-NZ" sz="2000" dirty="0"/>
              <a:t>Start with community-based protection</a:t>
            </a:r>
            <a:r>
              <a:rPr lang="en-NZ" sz="2000" b="1" dirty="0"/>
              <a:t> </a:t>
            </a:r>
            <a:r>
              <a:rPr lang="en-NZ" sz="2000" dirty="0"/>
              <a:t>(not “peace-building”)</a:t>
            </a:r>
            <a:endParaRPr lang="en-US" sz="2000" dirty="0"/>
          </a:p>
          <a:p>
            <a:pPr marL="457200" lvl="0" indent="-457200">
              <a:buFont typeface="+mj-lt"/>
              <a:buAutoNum type="arabicPeriod"/>
            </a:pPr>
            <a:r>
              <a:rPr lang="en-NZ" sz="2000" dirty="0"/>
              <a:t>Use locally relevant conflict analysis – conflict mapping - to increase understanding of possible opportunities for local transformation where appropriate</a:t>
            </a:r>
            <a:endParaRPr lang="en-US" sz="2000" dirty="0"/>
          </a:p>
          <a:p>
            <a:pPr marL="457200" lvl="0" indent="-457200">
              <a:buFont typeface="+mj-lt"/>
              <a:buAutoNum type="arabicPeriod"/>
            </a:pPr>
            <a:r>
              <a:rPr lang="en-NZ" sz="2000" dirty="0"/>
              <a:t>Use </a:t>
            </a:r>
            <a:r>
              <a:rPr lang="en-NZ" sz="2000" dirty="0" err="1"/>
              <a:t>palc</a:t>
            </a:r>
            <a:r>
              <a:rPr lang="en-NZ" sz="2000" dirty="0"/>
              <a:t> process to start conversations with many different local actors. Introduce relevant experiences from elsewhere to stimulate thinking</a:t>
            </a:r>
            <a:endParaRPr lang="en-US" sz="2000" dirty="0"/>
          </a:p>
          <a:p>
            <a:pPr marL="457200" lvl="0" indent="-457200">
              <a:buFont typeface="+mj-lt"/>
              <a:buAutoNum type="arabicPeriod"/>
            </a:pPr>
            <a:r>
              <a:rPr lang="en-NZ" sz="2000" dirty="0"/>
              <a:t>Allow opportunities for local conflict transformation to emerge from local realities and priorities</a:t>
            </a:r>
            <a:endParaRPr lang="en-US" sz="2000" dirty="0"/>
          </a:p>
          <a:p>
            <a:pPr marL="457200" lvl="0" indent="-457200">
              <a:buFont typeface="+mj-lt"/>
              <a:buAutoNum type="arabicPeriod"/>
            </a:pPr>
            <a:r>
              <a:rPr lang="en-NZ" sz="2000" dirty="0"/>
              <a:t>Start small, focus on community to community response</a:t>
            </a:r>
            <a:endParaRPr lang="en-US" sz="2000" dirty="0"/>
          </a:p>
          <a:p>
            <a:pPr marL="457200" lvl="0" indent="-457200">
              <a:buFont typeface="+mj-lt"/>
              <a:buAutoNum type="arabicPeriod"/>
            </a:pPr>
            <a:r>
              <a:rPr lang="en-NZ" sz="2000" dirty="0"/>
              <a:t>Try many options, not everything will work (safe-to-fail!)</a:t>
            </a:r>
            <a:endParaRPr lang="en-US" sz="2000" dirty="0"/>
          </a:p>
          <a:p>
            <a:pPr marL="457200" lvl="0" indent="-457200">
              <a:buFont typeface="+mj-lt"/>
              <a:buAutoNum type="arabicPeriod"/>
            </a:pPr>
            <a:r>
              <a:rPr lang="en-NZ" sz="2000" dirty="0"/>
              <a:t>Establish local forum/platform of community-based change actors to share analyses, ideas and work on alternatives to official “peace-processes” </a:t>
            </a:r>
            <a:endParaRPr lang="en-US" sz="2000" dirty="0"/>
          </a:p>
          <a:p>
            <a:pPr marL="457200" lvl="0" indent="-457200">
              <a:buFont typeface="+mj-lt"/>
              <a:buAutoNum type="arabicPeriod"/>
            </a:pPr>
            <a:r>
              <a:rPr lang="en-NZ" sz="2000" dirty="0"/>
              <a:t>….seek out opportunities for linking to wider (national? Sub-national?) conflict transformation</a:t>
            </a:r>
            <a:endParaRPr lang="en-US" sz="2000" dirty="0"/>
          </a:p>
          <a:p>
            <a:pPr marL="514350" indent="-514350">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600" dirty="0"/>
              <a:t>Start with do-no-harm and community-based protection…</a:t>
            </a:r>
          </a:p>
        </p:txBody>
      </p:sp>
      <p:sp>
        <p:nvSpPr>
          <p:cNvPr id="3" name="Content Placeholder 2"/>
          <p:cNvSpPr>
            <a:spLocks noGrp="1"/>
          </p:cNvSpPr>
          <p:nvPr>
            <p:ph idx="1"/>
          </p:nvPr>
        </p:nvSpPr>
        <p:spPr/>
        <p:txBody>
          <a:bodyPr>
            <a:normAutofit fontScale="85000" lnSpcReduction="10000"/>
          </a:bodyPr>
          <a:lstStyle/>
          <a:p>
            <a:r>
              <a:rPr lang="en-NZ" sz="2800" dirty="0">
                <a:solidFill>
                  <a:srgbClr val="00B050"/>
                </a:solidFill>
              </a:rPr>
              <a:t>In conflict situations, </a:t>
            </a:r>
            <a:r>
              <a:rPr lang="en-NZ" sz="2800" dirty="0" err="1">
                <a:solidFill>
                  <a:srgbClr val="00B050"/>
                </a:solidFill>
              </a:rPr>
              <a:t>palc</a:t>
            </a:r>
            <a:r>
              <a:rPr lang="en-NZ" sz="2800" dirty="0">
                <a:solidFill>
                  <a:srgbClr val="00B050"/>
                </a:solidFill>
              </a:rPr>
              <a:t> &amp; micro-grants filters should first focus on do-no-harm…</a:t>
            </a:r>
          </a:p>
          <a:p>
            <a:r>
              <a:rPr lang="en-NZ" sz="2800" dirty="0">
                <a:solidFill>
                  <a:srgbClr val="00B050"/>
                </a:solidFill>
              </a:rPr>
              <a:t>….and identifying – and sharing –  experiences of successful community-based protection coping mechanisms.</a:t>
            </a:r>
          </a:p>
          <a:p>
            <a:endParaRPr lang="en-NZ" sz="2800" dirty="0">
              <a:solidFill>
                <a:srgbClr val="00B050"/>
              </a:solidFill>
            </a:endParaRPr>
          </a:p>
          <a:p>
            <a:pPr>
              <a:buNone/>
            </a:pPr>
            <a:r>
              <a:rPr lang="en-NZ" sz="2800" dirty="0"/>
              <a:t>However…</a:t>
            </a:r>
          </a:p>
          <a:p>
            <a:pPr>
              <a:buNone/>
            </a:pPr>
            <a:endParaRPr lang="en-NZ" sz="2800" dirty="0"/>
          </a:p>
          <a:p>
            <a:r>
              <a:rPr lang="en-NZ" sz="2800" dirty="0">
                <a:solidFill>
                  <a:srgbClr val="0070C0"/>
                </a:solidFill>
              </a:rPr>
              <a:t>This may lead to ideas and opportunities for reducing violence and insecurity rather than just avoiding it</a:t>
            </a:r>
          </a:p>
          <a:p>
            <a:r>
              <a:rPr lang="en-NZ" sz="2800" dirty="0">
                <a:solidFill>
                  <a:srgbClr val="0070C0"/>
                </a:solidFill>
              </a:rPr>
              <a:t>You, as NNGO </a:t>
            </a:r>
            <a:r>
              <a:rPr lang="en-NZ" sz="2800" dirty="0" err="1">
                <a:solidFill>
                  <a:srgbClr val="0070C0"/>
                </a:solidFill>
              </a:rPr>
              <a:t>palc</a:t>
            </a:r>
            <a:r>
              <a:rPr lang="en-NZ" sz="2800" dirty="0">
                <a:solidFill>
                  <a:srgbClr val="0070C0"/>
                </a:solidFill>
              </a:rPr>
              <a:t> facilitators, can start conversations about opportunities for contributing to local conflict transformation</a:t>
            </a:r>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NZ" dirty="0"/>
              <a:t>Self-protection measures</a:t>
            </a:r>
            <a:endParaRPr lang="en-US" dirty="0"/>
          </a:p>
        </p:txBody>
      </p:sp>
      <p:sp>
        <p:nvSpPr>
          <p:cNvPr id="3" name="Content Placeholder 2"/>
          <p:cNvSpPr>
            <a:spLocks noGrp="1"/>
          </p:cNvSpPr>
          <p:nvPr>
            <p:ph idx="1"/>
          </p:nvPr>
        </p:nvSpPr>
        <p:spPr>
          <a:xfrm>
            <a:off x="457200" y="1447800"/>
            <a:ext cx="8229600" cy="5410200"/>
          </a:xfrm>
        </p:spPr>
        <p:txBody>
          <a:bodyPr>
            <a:normAutofit fontScale="70000" lnSpcReduction="20000"/>
          </a:bodyPr>
          <a:lstStyle/>
          <a:p>
            <a:r>
              <a:rPr lang="en-NZ" dirty="0"/>
              <a:t>Livelihoods</a:t>
            </a:r>
          </a:p>
          <a:p>
            <a:r>
              <a:rPr lang="en-NZ" dirty="0"/>
              <a:t>Fox holes</a:t>
            </a:r>
          </a:p>
          <a:p>
            <a:r>
              <a:rPr lang="en-NZ" dirty="0"/>
              <a:t>Early warning systems</a:t>
            </a:r>
          </a:p>
          <a:p>
            <a:r>
              <a:rPr lang="en-NZ" dirty="0"/>
              <a:t>Burying food/property</a:t>
            </a:r>
          </a:p>
          <a:p>
            <a:r>
              <a:rPr lang="en-NZ" dirty="0"/>
              <a:t>Run bags</a:t>
            </a:r>
          </a:p>
          <a:p>
            <a:r>
              <a:rPr lang="en-NZ" dirty="0"/>
              <a:t>Traditional food</a:t>
            </a:r>
          </a:p>
          <a:p>
            <a:r>
              <a:rPr lang="en-NZ" dirty="0"/>
              <a:t>Traditional medicine</a:t>
            </a:r>
          </a:p>
          <a:p>
            <a:r>
              <a:rPr lang="en-NZ" dirty="0"/>
              <a:t>First aid skills</a:t>
            </a:r>
          </a:p>
          <a:p>
            <a:r>
              <a:rPr lang="en-NZ" dirty="0"/>
              <a:t>Social cohesion, solidarity</a:t>
            </a:r>
          </a:p>
          <a:p>
            <a:r>
              <a:rPr lang="en-NZ" dirty="0"/>
              <a:t>Action</a:t>
            </a:r>
          </a:p>
          <a:p>
            <a:r>
              <a:rPr lang="en-NZ" dirty="0"/>
              <a:t> Dignity, pride, </a:t>
            </a:r>
          </a:p>
          <a:p>
            <a:r>
              <a:rPr lang="en-NZ" dirty="0"/>
              <a:t>Children – playing, going to school</a:t>
            </a:r>
          </a:p>
          <a:p>
            <a:r>
              <a:rPr lang="en-NZ" dirty="0"/>
              <a:t>Cultural events</a:t>
            </a:r>
            <a:r>
              <a:rPr lang="en-US" dirty="0"/>
              <a:t>….and</a:t>
            </a:r>
          </a:p>
          <a:p>
            <a:pPr algn="r">
              <a:buNone/>
            </a:pPr>
            <a:r>
              <a:rPr lang="en-NZ" sz="5700" dirty="0"/>
              <a:t>….local level Peace Building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10983</TotalTime>
  <Words>2530</Words>
  <Application>Microsoft Office PowerPoint</Application>
  <PresentationFormat>On-screen Show (4:3)</PresentationFormat>
  <Paragraphs>240</Paragraphs>
  <Slides>29</Slides>
  <Notes>13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DAY 5</vt:lpstr>
      <vt:lpstr>Slide 2</vt:lpstr>
      <vt:lpstr>Strengthening Capacities for responding to conflict</vt:lpstr>
      <vt:lpstr>Slide 4</vt:lpstr>
      <vt:lpstr>Slide 5</vt:lpstr>
      <vt:lpstr>Slide 6</vt:lpstr>
      <vt:lpstr>Responding in conflict situations – some lessons from different contexts</vt:lpstr>
      <vt:lpstr>Start with do-no-harm and community-based protection…</vt:lpstr>
      <vt:lpstr>Self-protection measures</vt:lpstr>
      <vt:lpstr>Slide 10</vt:lpstr>
      <vt:lpstr>Slide 11</vt:lpstr>
      <vt:lpstr>Slide 12</vt:lpstr>
      <vt:lpstr>Moving to national levels</vt:lpstr>
      <vt:lpstr>Group work</vt:lpstr>
      <vt:lpstr>Module 6</vt:lpstr>
      <vt:lpstr>Slide 16</vt:lpstr>
      <vt:lpstr>Slide 17</vt:lpstr>
      <vt:lpstr>Slide 18</vt:lpstr>
      <vt:lpstr>Slide 19</vt:lpstr>
      <vt:lpstr>ToT/SoE slide</vt:lpstr>
      <vt:lpstr>Over-coming some of the constraints</vt:lpstr>
      <vt:lpstr>Module 7</vt:lpstr>
      <vt:lpstr>Plenary brainstorm</vt:lpstr>
      <vt:lpstr>Group work</vt:lpstr>
      <vt:lpstr>Possible functions and attributes of a good coordination system</vt:lpstr>
      <vt:lpstr>What can be done in practice to put in place the sort of coordination system that we want?</vt:lpstr>
      <vt:lpstr>Module 8</vt:lpstr>
      <vt:lpstr>Slide 28</vt:lpstr>
      <vt:lpstr>New institutional environment for agencies promoting sclr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co-design workshop:  To enable facilitators to equip others to adopt sclr approaches  </dc:title>
  <dc:creator>jc</dc:creator>
  <cp:lastModifiedBy>Kerren Hedlund</cp:lastModifiedBy>
  <cp:revision>236</cp:revision>
  <dcterms:created xsi:type="dcterms:W3CDTF">2006-08-16T00:00:00Z</dcterms:created>
  <dcterms:modified xsi:type="dcterms:W3CDTF">2018-11-22T10:47:35Z</dcterms:modified>
</cp:coreProperties>
</file>